
<file path=[Content_Types].xml><?xml version="1.0" encoding="utf-8"?>
<Types xmlns="http://schemas.openxmlformats.org/package/2006/content-types">
  <Default Extension="jpeg" ContentType="image/jpeg"/>
  <Default Extension="tiff" ContentType="image/tiff"/>
  <Default Extension="emf" ContentType="image/x-emf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"/>
  </p:notesMasterIdLst>
  <p:handoutMasterIdLst>
    <p:handoutMasterId r:id="rId69"/>
  </p:handoutMasterIdLst>
  <p:sldIdLst>
    <p:sldId id="769" r:id="rId3"/>
    <p:sldId id="858" r:id="rId4"/>
    <p:sldId id="946" r:id="rId6"/>
    <p:sldId id="848" r:id="rId7"/>
    <p:sldId id="942" r:id="rId8"/>
    <p:sldId id="944" r:id="rId9"/>
    <p:sldId id="945" r:id="rId10"/>
    <p:sldId id="948" r:id="rId11"/>
    <p:sldId id="1008" r:id="rId12"/>
    <p:sldId id="1010" r:id="rId13"/>
    <p:sldId id="1013" r:id="rId14"/>
    <p:sldId id="1012" r:id="rId15"/>
    <p:sldId id="1014" r:id="rId16"/>
    <p:sldId id="1015" r:id="rId17"/>
    <p:sldId id="1016" r:id="rId18"/>
    <p:sldId id="1017" r:id="rId19"/>
    <p:sldId id="1018" r:id="rId20"/>
    <p:sldId id="1021" r:id="rId21"/>
    <p:sldId id="1023" r:id="rId22"/>
    <p:sldId id="1022" r:id="rId23"/>
    <p:sldId id="1024" r:id="rId24"/>
    <p:sldId id="952" r:id="rId25"/>
    <p:sldId id="1025" r:id="rId26"/>
    <p:sldId id="1026" r:id="rId27"/>
    <p:sldId id="1028" r:id="rId28"/>
    <p:sldId id="1027" r:id="rId29"/>
    <p:sldId id="1032" r:id="rId30"/>
    <p:sldId id="962" r:id="rId31"/>
    <p:sldId id="1030" r:id="rId32"/>
    <p:sldId id="1031" r:id="rId33"/>
    <p:sldId id="1033" r:id="rId34"/>
    <p:sldId id="1035" r:id="rId35"/>
    <p:sldId id="1034" r:id="rId36"/>
    <p:sldId id="1036" r:id="rId37"/>
    <p:sldId id="1037" r:id="rId38"/>
    <p:sldId id="1038" r:id="rId39"/>
    <p:sldId id="1040" r:id="rId40"/>
    <p:sldId id="1039" r:id="rId41"/>
    <p:sldId id="1041" r:id="rId42"/>
    <p:sldId id="1042" r:id="rId43"/>
    <p:sldId id="1043" r:id="rId44"/>
    <p:sldId id="1044" r:id="rId45"/>
    <p:sldId id="990" r:id="rId46"/>
    <p:sldId id="992" r:id="rId47"/>
    <p:sldId id="1045" r:id="rId48"/>
    <p:sldId id="1046" r:id="rId49"/>
    <p:sldId id="995" r:id="rId50"/>
    <p:sldId id="996" r:id="rId51"/>
    <p:sldId id="997" r:id="rId52"/>
    <p:sldId id="998" r:id="rId53"/>
    <p:sldId id="1048" r:id="rId54"/>
    <p:sldId id="1051" r:id="rId55"/>
    <p:sldId id="1052" r:id="rId56"/>
    <p:sldId id="1053" r:id="rId57"/>
    <p:sldId id="1054" r:id="rId58"/>
    <p:sldId id="1055" r:id="rId59"/>
    <p:sldId id="1056" r:id="rId60"/>
    <p:sldId id="1070" r:id="rId61"/>
    <p:sldId id="1058" r:id="rId62"/>
    <p:sldId id="1059" r:id="rId63"/>
    <p:sldId id="1060" r:id="rId64"/>
    <p:sldId id="1063" r:id="rId65"/>
    <p:sldId id="1049" r:id="rId66"/>
    <p:sldId id="1062" r:id="rId67"/>
    <p:sldId id="1064" r:id="rId68"/>
  </p:sldIdLst>
  <p:sldSz cx="9144000" cy="5715000" type="screen16x10"/>
  <p:notesSz cx="6858000" cy="9144000"/>
  <p:defaultTextStyle>
    <a:defPPr>
      <a:defRPr lang="zh-CN"/>
    </a:defPPr>
    <a:lvl1pPr marL="0" algn="l" defTabSz="713105" rtl="0" eaLnBrk="1" latinLnBrk="0" hangingPunct="1">
      <a:defRPr sz="1405" kern="1200">
        <a:solidFill>
          <a:schemeClr val="tx1"/>
        </a:solidFill>
        <a:latin typeface="+mn-lt"/>
        <a:ea typeface="+mn-ea"/>
        <a:cs typeface="+mn-cs"/>
      </a:defRPr>
    </a:lvl1pPr>
    <a:lvl2pPr marL="356870" algn="l" defTabSz="713105" rtl="0" eaLnBrk="1" latinLnBrk="0" hangingPunct="1">
      <a:defRPr sz="1405" kern="1200">
        <a:solidFill>
          <a:schemeClr val="tx1"/>
        </a:solidFill>
        <a:latin typeface="+mn-lt"/>
        <a:ea typeface="+mn-ea"/>
        <a:cs typeface="+mn-cs"/>
      </a:defRPr>
    </a:lvl2pPr>
    <a:lvl3pPr marL="713105" algn="l" defTabSz="713105" rtl="0" eaLnBrk="1" latinLnBrk="0" hangingPunct="1">
      <a:defRPr sz="1405" kern="1200">
        <a:solidFill>
          <a:schemeClr val="tx1"/>
        </a:solidFill>
        <a:latin typeface="+mn-lt"/>
        <a:ea typeface="+mn-ea"/>
        <a:cs typeface="+mn-cs"/>
      </a:defRPr>
    </a:lvl3pPr>
    <a:lvl4pPr marL="1069975" algn="l" defTabSz="713105" rtl="0" eaLnBrk="1" latinLnBrk="0" hangingPunct="1">
      <a:defRPr sz="1405" kern="1200">
        <a:solidFill>
          <a:schemeClr val="tx1"/>
        </a:solidFill>
        <a:latin typeface="+mn-lt"/>
        <a:ea typeface="+mn-ea"/>
        <a:cs typeface="+mn-cs"/>
      </a:defRPr>
    </a:lvl4pPr>
    <a:lvl5pPr marL="1426210" algn="l" defTabSz="713105" rtl="0" eaLnBrk="1" latinLnBrk="0" hangingPunct="1">
      <a:defRPr sz="1405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105" rtl="0" eaLnBrk="1" latinLnBrk="0" hangingPunct="1">
      <a:defRPr sz="1405" kern="1200">
        <a:solidFill>
          <a:schemeClr val="tx1"/>
        </a:solidFill>
        <a:latin typeface="+mn-lt"/>
        <a:ea typeface="+mn-ea"/>
        <a:cs typeface="+mn-cs"/>
      </a:defRPr>
    </a:lvl6pPr>
    <a:lvl7pPr marL="2139950" algn="l" defTabSz="713105" rtl="0" eaLnBrk="1" latinLnBrk="0" hangingPunct="1">
      <a:defRPr sz="1405" kern="1200">
        <a:solidFill>
          <a:schemeClr val="tx1"/>
        </a:solidFill>
        <a:latin typeface="+mn-lt"/>
        <a:ea typeface="+mn-ea"/>
        <a:cs typeface="+mn-cs"/>
      </a:defRPr>
    </a:lvl7pPr>
    <a:lvl8pPr marL="2496185" algn="l" defTabSz="713105" rtl="0" eaLnBrk="1" latinLnBrk="0" hangingPunct="1">
      <a:defRPr sz="1405" kern="1200">
        <a:solidFill>
          <a:schemeClr val="tx1"/>
        </a:solidFill>
        <a:latin typeface="+mn-lt"/>
        <a:ea typeface="+mn-ea"/>
        <a:cs typeface="+mn-cs"/>
      </a:defRPr>
    </a:lvl8pPr>
    <a:lvl9pPr marL="2853055" algn="l" defTabSz="713105" rtl="0" eaLnBrk="1" latinLnBrk="0" hangingPunct="1">
      <a:defRPr sz="1405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高 天" initials="高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83C6"/>
    <a:srgbClr val="27CED7"/>
    <a:srgbClr val="CD2427"/>
    <a:srgbClr val="EF9769"/>
    <a:srgbClr val="D66140"/>
    <a:srgbClr val="42BA96"/>
    <a:srgbClr val="2BBFF0"/>
    <a:srgbClr val="7BCDF0"/>
    <a:srgbClr val="0C4AA1"/>
    <a:srgbClr val="E2F3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05" autoAdjust="0"/>
    <p:restoredTop sz="91744" autoAdjust="0"/>
  </p:normalViewPr>
  <p:slideViewPr>
    <p:cSldViewPr snapToGrid="0" snapToObjects="1">
      <p:cViewPr varScale="1">
        <p:scale>
          <a:sx n="81" d="100"/>
          <a:sy n="81" d="100"/>
        </p:scale>
        <p:origin x="1164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0" d="100"/>
          <a:sy n="70" d="100"/>
        </p:scale>
        <p:origin x="362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3" Type="http://schemas.openxmlformats.org/officeDocument/2006/relationships/commentAuthors" Target="commentAuthors.xml"/><Relationship Id="rId72" Type="http://schemas.openxmlformats.org/officeDocument/2006/relationships/tableStyles" Target="tableStyles.xml"/><Relationship Id="rId71" Type="http://schemas.openxmlformats.org/officeDocument/2006/relationships/viewProps" Target="viewProps.xml"/><Relationship Id="rId70" Type="http://schemas.openxmlformats.org/officeDocument/2006/relationships/presProps" Target="presProps.xml"/><Relationship Id="rId7" Type="http://schemas.openxmlformats.org/officeDocument/2006/relationships/slide" Target="slides/slide4.xml"/><Relationship Id="rId69" Type="http://schemas.openxmlformats.org/officeDocument/2006/relationships/handoutMaster" Target="handoutMasters/handoutMaster1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207D9A-C977-B049-B3AB-308D5FC0C36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08F29-32F0-2946-ABB1-5042AD023C4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AF180-8060-D647-83C2-14CFB6B8A0B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0A175-438D-8F46-9D15-39916454810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713105" rtl="0" eaLnBrk="1" latinLnBrk="0" hangingPunct="1">
      <a:defRPr sz="935" kern="1200">
        <a:solidFill>
          <a:schemeClr val="tx1"/>
        </a:solidFill>
        <a:latin typeface="+mn-lt"/>
        <a:ea typeface="+mn-ea"/>
        <a:cs typeface="+mn-cs"/>
      </a:defRPr>
    </a:lvl1pPr>
    <a:lvl2pPr marL="356870" algn="l" defTabSz="713105" rtl="0" eaLnBrk="1" latinLnBrk="0" hangingPunct="1">
      <a:defRPr sz="935" kern="1200">
        <a:solidFill>
          <a:schemeClr val="tx1"/>
        </a:solidFill>
        <a:latin typeface="+mn-lt"/>
        <a:ea typeface="+mn-ea"/>
        <a:cs typeface="+mn-cs"/>
      </a:defRPr>
    </a:lvl2pPr>
    <a:lvl3pPr marL="713105" algn="l" defTabSz="713105" rtl="0" eaLnBrk="1" latinLnBrk="0" hangingPunct="1">
      <a:defRPr sz="935" kern="1200">
        <a:solidFill>
          <a:schemeClr val="tx1"/>
        </a:solidFill>
        <a:latin typeface="+mn-lt"/>
        <a:ea typeface="+mn-ea"/>
        <a:cs typeface="+mn-cs"/>
      </a:defRPr>
    </a:lvl3pPr>
    <a:lvl4pPr marL="1069975" algn="l" defTabSz="713105" rtl="0" eaLnBrk="1" latinLnBrk="0" hangingPunct="1">
      <a:defRPr sz="935" kern="1200">
        <a:solidFill>
          <a:schemeClr val="tx1"/>
        </a:solidFill>
        <a:latin typeface="+mn-lt"/>
        <a:ea typeface="+mn-ea"/>
        <a:cs typeface="+mn-cs"/>
      </a:defRPr>
    </a:lvl4pPr>
    <a:lvl5pPr marL="1426210" algn="l" defTabSz="713105" rtl="0" eaLnBrk="1" latinLnBrk="0" hangingPunct="1">
      <a:defRPr sz="935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105" rtl="0" eaLnBrk="1" latinLnBrk="0" hangingPunct="1">
      <a:defRPr sz="935" kern="1200">
        <a:solidFill>
          <a:schemeClr val="tx1"/>
        </a:solidFill>
        <a:latin typeface="+mn-lt"/>
        <a:ea typeface="+mn-ea"/>
        <a:cs typeface="+mn-cs"/>
      </a:defRPr>
    </a:lvl6pPr>
    <a:lvl7pPr marL="2139950" algn="l" defTabSz="713105" rtl="0" eaLnBrk="1" latinLnBrk="0" hangingPunct="1">
      <a:defRPr sz="935" kern="1200">
        <a:solidFill>
          <a:schemeClr val="tx1"/>
        </a:solidFill>
        <a:latin typeface="+mn-lt"/>
        <a:ea typeface="+mn-ea"/>
        <a:cs typeface="+mn-cs"/>
      </a:defRPr>
    </a:lvl7pPr>
    <a:lvl8pPr marL="2496185" algn="l" defTabSz="713105" rtl="0" eaLnBrk="1" latinLnBrk="0" hangingPunct="1">
      <a:defRPr sz="935" kern="1200">
        <a:solidFill>
          <a:schemeClr val="tx1"/>
        </a:solidFill>
        <a:latin typeface="+mn-lt"/>
        <a:ea typeface="+mn-ea"/>
        <a:cs typeface="+mn-cs"/>
      </a:defRPr>
    </a:lvl8pPr>
    <a:lvl9pPr marL="2853055" algn="l" defTabSz="713105" rtl="0" eaLnBrk="1" latinLnBrk="0" hangingPunct="1">
      <a:defRPr sz="93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0A175-438D-8F46-9D15-39916454810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0A175-438D-8F46-9D15-39916454810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0A175-438D-8F46-9D15-39916454810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0A175-438D-8F46-9D15-39916454810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0A175-438D-8F46-9D15-39916454810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0A175-438D-8F46-9D15-39916454810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1"/>
          </a:solidFill>
          <a:ln w="203200">
            <a:solidFill>
              <a:srgbClr val="0C4BA1"/>
            </a:solidFill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77" tIns="34289" rIns="68577" bIns="34289" rtlCol="0" anchor="ctr"/>
          <a:lstStyle/>
          <a:p>
            <a:pPr marL="0" indent="1270" algn="ctr">
              <a:lnSpc>
                <a:spcPct val="150000"/>
              </a:lnSpc>
            </a:pPr>
            <a:endParaRPr lang="zh-CN" altLang="en-US" sz="1580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  <a14:imgEffect>
                      <a14:colorTemperature colorTemp="53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60211" y="5029202"/>
            <a:ext cx="1863530" cy="474785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8475" y="2102961"/>
            <a:ext cx="8947052" cy="1104636"/>
          </a:xfrm>
          <a:prstGeom prst="rect">
            <a:avLst/>
          </a:prstGeom>
        </p:spPr>
        <p:txBody>
          <a:bodyPr anchor="ctr"/>
          <a:lstStyle>
            <a:lvl1pPr algn="ctr">
              <a:defRPr sz="4500">
                <a:solidFill>
                  <a:srgbClr val="0C4BA1"/>
                </a:solidFill>
                <a:latin typeface="+mj-ea"/>
                <a:ea typeface="+mj-ea"/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8"/>
          <p:cNvCxnSpPr/>
          <p:nvPr userDrawn="1"/>
        </p:nvCxnSpPr>
        <p:spPr bwMode="auto">
          <a:xfrm>
            <a:off x="222503" y="216849"/>
            <a:ext cx="1938" cy="522363"/>
          </a:xfrm>
          <a:prstGeom prst="line">
            <a:avLst/>
          </a:prstGeom>
          <a:noFill/>
          <a:ln w="76200" cap="flat" cmpd="sng" algn="ctr">
            <a:solidFill>
              <a:srgbClr val="0C4BA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标题 5"/>
          <p:cNvSpPr>
            <a:spLocks noGrp="1"/>
          </p:cNvSpPr>
          <p:nvPr>
            <p:ph type="title"/>
          </p:nvPr>
        </p:nvSpPr>
        <p:spPr>
          <a:xfrm>
            <a:off x="359662" y="227554"/>
            <a:ext cx="8518496" cy="500956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rmAutofit/>
          </a:bodyPr>
          <a:lstStyle>
            <a:lvl1pPr>
              <a:defRPr sz="1500" b="1">
                <a:solidFill>
                  <a:srgbClr val="0C4BA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12" name="内容占位符 2"/>
          <p:cNvSpPr>
            <a:spLocks noGrp="1"/>
          </p:cNvSpPr>
          <p:nvPr>
            <p:ph sz="quarter" idx="11"/>
          </p:nvPr>
        </p:nvSpPr>
        <p:spPr>
          <a:xfrm>
            <a:off x="214329" y="909422"/>
            <a:ext cx="8668123" cy="473630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500">
                <a:latin typeface="微软雅黑" panose="020B0503020204020204" charset="-122"/>
                <a:ea typeface="微软雅黑" panose="020B0503020204020204" charset="-122"/>
              </a:defRPr>
            </a:lvl1pPr>
            <a:lvl2pPr marL="22987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200">
                <a:latin typeface="微软雅黑" panose="020B0503020204020204" charset="-122"/>
                <a:ea typeface="微软雅黑" panose="020B0503020204020204" charset="-122"/>
              </a:defRPr>
            </a:lvl2pPr>
            <a:lvl3pPr marL="459740" indent="0">
              <a:lnSpc>
                <a:spcPct val="150000"/>
              </a:lnSpc>
              <a:buNone/>
              <a:defRPr sz="900">
                <a:latin typeface="微软雅黑" panose="020B0503020204020204" charset="-122"/>
                <a:ea typeface="微软雅黑" panose="020B0503020204020204" charset="-122"/>
              </a:defRPr>
            </a:lvl3pPr>
            <a:lvl4pPr marL="688340" indent="0">
              <a:lnSpc>
                <a:spcPct val="150000"/>
              </a:lnSpc>
              <a:buNone/>
              <a:defRPr sz="590">
                <a:latin typeface="+mn-ea"/>
                <a:ea typeface="+mn-ea"/>
              </a:defRPr>
            </a:lvl4pPr>
            <a:lvl5pPr marL="918210" indent="0">
              <a:lnSpc>
                <a:spcPct val="150000"/>
              </a:lnSpc>
              <a:buNone/>
              <a:defRPr sz="590"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marL="229870" marR="0" lvl="1" indent="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marL="459740" marR="0" lvl="2" indent="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marL="229870" marR="0" lvl="1" indent="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1" lang="en-US" altLang="zh-CN" dirty="0"/>
          </a:p>
          <a:p>
            <a:pPr lvl="0"/>
            <a:endParaRPr kumimoji="1" lang="zh-CN" altLang="en-US" dirty="0"/>
          </a:p>
        </p:txBody>
      </p:sp>
      <p:cxnSp>
        <p:nvCxnSpPr>
          <p:cNvPr id="7" name="直线连接符 8"/>
          <p:cNvCxnSpPr/>
          <p:nvPr userDrawn="1"/>
        </p:nvCxnSpPr>
        <p:spPr bwMode="auto">
          <a:xfrm>
            <a:off x="291083" y="216849"/>
            <a:ext cx="1938" cy="522363"/>
          </a:xfrm>
          <a:prstGeom prst="line">
            <a:avLst/>
          </a:prstGeom>
          <a:noFill/>
          <a:ln w="38100" cap="flat" cmpd="sng" algn="ctr">
            <a:solidFill>
              <a:srgbClr val="0C4BA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直线连接符 8"/>
          <p:cNvCxnSpPr/>
          <p:nvPr userDrawn="1"/>
        </p:nvCxnSpPr>
        <p:spPr bwMode="auto">
          <a:xfrm>
            <a:off x="349551" y="216849"/>
            <a:ext cx="1938" cy="522363"/>
          </a:xfrm>
          <a:prstGeom prst="line">
            <a:avLst/>
          </a:prstGeom>
          <a:noFill/>
          <a:ln w="19050" cap="flat" cmpd="sng" algn="ctr">
            <a:solidFill>
              <a:srgbClr val="0C4BA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95504" y="316149"/>
            <a:ext cx="4279892" cy="510702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编辑母版标题样式</a:t>
            </a:r>
            <a:endParaRPr lang="zh-CN" alt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85497" y="5207089"/>
            <a:ext cx="1906013" cy="38125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3494" y="5207089"/>
            <a:ext cx="2897018" cy="38125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2492" y="5207089"/>
            <a:ext cx="1906013" cy="38125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EB6790-BFF9-47FB-AE45-1868BC9EB2B1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504" y="316149"/>
            <a:ext cx="4279892" cy="51070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85497" y="5207089"/>
            <a:ext cx="1906013" cy="38125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3494" y="5207089"/>
            <a:ext cx="2897018" cy="38125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2492" y="5207089"/>
            <a:ext cx="1906013" cy="38125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20128E6-266C-4620-851F-B8449E760CBF}" type="slidenum">
              <a:rPr lang="en-US" altLang="zh-CN" smtClean="0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Click="0"/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slow" advClick="0"/>
  <p:hf hdr="0" ftr="0" dt="0"/>
  <p:txStyles>
    <p:titleStyle>
      <a:lvl1pPr algn="l" defTabSz="610235" rtl="0" eaLnBrk="1" fontAlgn="base" hangingPunct="1">
        <a:spcBef>
          <a:spcPct val="0"/>
        </a:spcBef>
        <a:spcAft>
          <a:spcPct val="0"/>
        </a:spcAft>
        <a:defRPr kumimoji="1" lang="zh-CN" altLang="en-US" sz="2025" b="1" kern="1200">
          <a:solidFill>
            <a:schemeClr val="bg1"/>
          </a:solidFill>
          <a:latin typeface="+mj-ea"/>
          <a:ea typeface="+mj-ea"/>
          <a:cs typeface="微软雅黑" panose="020B0503020204020204" charset="-122"/>
        </a:defRPr>
      </a:lvl1pPr>
      <a:lvl2pPr algn="l" defTabSz="610235" rtl="0" eaLnBrk="1" fontAlgn="base" hangingPunct="1">
        <a:spcBef>
          <a:spcPct val="0"/>
        </a:spcBef>
        <a:spcAft>
          <a:spcPct val="0"/>
        </a:spcAft>
        <a:defRPr kumimoji="1" sz="253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2pPr>
      <a:lvl3pPr algn="l" defTabSz="610235" rtl="0" eaLnBrk="1" fontAlgn="base" hangingPunct="1">
        <a:spcBef>
          <a:spcPct val="0"/>
        </a:spcBef>
        <a:spcAft>
          <a:spcPct val="0"/>
        </a:spcAft>
        <a:defRPr kumimoji="1" sz="253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3pPr>
      <a:lvl4pPr algn="l" defTabSz="610235" rtl="0" eaLnBrk="1" fontAlgn="base" hangingPunct="1">
        <a:spcBef>
          <a:spcPct val="0"/>
        </a:spcBef>
        <a:spcAft>
          <a:spcPct val="0"/>
        </a:spcAft>
        <a:defRPr kumimoji="1" sz="253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4pPr>
      <a:lvl5pPr algn="l" defTabSz="610235" rtl="0" eaLnBrk="1" fontAlgn="base" hangingPunct="1">
        <a:spcBef>
          <a:spcPct val="0"/>
        </a:spcBef>
        <a:spcAft>
          <a:spcPct val="0"/>
        </a:spcAft>
        <a:defRPr kumimoji="1" sz="2530" b="1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5pPr>
      <a:lvl6pPr marL="292735" algn="ctr" defTabSz="612140" rtl="0" eaLnBrk="1" fontAlgn="base" hangingPunct="1">
        <a:spcBef>
          <a:spcPct val="0"/>
        </a:spcBef>
        <a:spcAft>
          <a:spcPct val="0"/>
        </a:spcAft>
        <a:defRPr kumimoji="1" sz="2700">
          <a:solidFill>
            <a:schemeClr val="bg1"/>
          </a:solidFill>
          <a:latin typeface="Times New Roman" panose="02020603050405020304" pitchFamily="18" charset="0"/>
          <a:ea typeface="方正大黑简体" pitchFamily="2" charset="-122"/>
        </a:defRPr>
      </a:lvl6pPr>
      <a:lvl7pPr marL="586105" algn="ctr" defTabSz="612140" rtl="0" eaLnBrk="1" fontAlgn="base" hangingPunct="1">
        <a:spcBef>
          <a:spcPct val="0"/>
        </a:spcBef>
        <a:spcAft>
          <a:spcPct val="0"/>
        </a:spcAft>
        <a:defRPr kumimoji="1" sz="2700">
          <a:solidFill>
            <a:schemeClr val="bg1"/>
          </a:solidFill>
          <a:latin typeface="Times New Roman" panose="02020603050405020304" pitchFamily="18" charset="0"/>
          <a:ea typeface="方正大黑简体" pitchFamily="2" charset="-122"/>
        </a:defRPr>
      </a:lvl7pPr>
      <a:lvl8pPr marL="878840" algn="ctr" defTabSz="612140" rtl="0" eaLnBrk="1" fontAlgn="base" hangingPunct="1">
        <a:spcBef>
          <a:spcPct val="0"/>
        </a:spcBef>
        <a:spcAft>
          <a:spcPct val="0"/>
        </a:spcAft>
        <a:defRPr kumimoji="1" sz="2700">
          <a:solidFill>
            <a:schemeClr val="bg1"/>
          </a:solidFill>
          <a:latin typeface="Times New Roman" panose="02020603050405020304" pitchFamily="18" charset="0"/>
          <a:ea typeface="方正大黑简体" pitchFamily="2" charset="-122"/>
        </a:defRPr>
      </a:lvl8pPr>
      <a:lvl9pPr marL="1172210" algn="ctr" defTabSz="612140" rtl="0" eaLnBrk="1" fontAlgn="base" hangingPunct="1">
        <a:spcBef>
          <a:spcPct val="0"/>
        </a:spcBef>
        <a:spcAft>
          <a:spcPct val="0"/>
        </a:spcAft>
        <a:defRPr kumimoji="1" sz="2700">
          <a:solidFill>
            <a:schemeClr val="bg1"/>
          </a:solidFill>
          <a:latin typeface="Times New Roman" panose="02020603050405020304" pitchFamily="18" charset="0"/>
          <a:ea typeface="方正大黑简体" pitchFamily="2" charset="-122"/>
        </a:defRPr>
      </a:lvl9pPr>
    </p:titleStyle>
    <p:bodyStyle>
      <a:lvl1pPr marL="228600" indent="-228600" algn="l" defTabSz="610235" rtl="0" eaLnBrk="1" fontAlgn="base" hangingPunct="1">
        <a:spcBef>
          <a:spcPct val="20000"/>
        </a:spcBef>
        <a:spcAft>
          <a:spcPct val="0"/>
        </a:spcAft>
        <a:buChar char="•"/>
        <a:defRPr kumimoji="1" sz="18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1pPr>
      <a:lvl2pPr marL="496570" indent="-190500" algn="l" defTabSz="610235" rtl="0" eaLnBrk="1" fontAlgn="base" hangingPunct="1">
        <a:spcBef>
          <a:spcPct val="20000"/>
        </a:spcBef>
        <a:spcAft>
          <a:spcPct val="0"/>
        </a:spcAft>
        <a:buChar char="–"/>
        <a:defRPr kumimoji="1" sz="163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2pPr>
      <a:lvl3pPr marL="763270" indent="-151130" algn="l" defTabSz="610235" rtl="0" eaLnBrk="1" fontAlgn="base" hangingPunct="1">
        <a:spcBef>
          <a:spcPct val="20000"/>
        </a:spcBef>
        <a:spcAft>
          <a:spcPct val="0"/>
        </a:spcAft>
        <a:buChar char="•"/>
        <a:defRPr kumimoji="1" sz="1575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3pPr>
      <a:lvl4pPr marL="1069975" indent="-151765" algn="l" defTabSz="610235" rtl="0" eaLnBrk="1" fontAlgn="base" hangingPunct="1">
        <a:spcBef>
          <a:spcPct val="20000"/>
        </a:spcBef>
        <a:spcAft>
          <a:spcPct val="0"/>
        </a:spcAft>
        <a:buChar char="–"/>
        <a:defRPr kumimoji="1" sz="135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4pPr>
      <a:lvl5pPr marL="1376045" indent="-151765" algn="l" defTabSz="610235" rtl="0" eaLnBrk="1" fontAlgn="base" hangingPunct="1">
        <a:spcBef>
          <a:spcPct val="20000"/>
        </a:spcBef>
        <a:spcAft>
          <a:spcPct val="0"/>
        </a:spcAft>
        <a:buChar char="»"/>
        <a:defRPr kumimoji="1" sz="135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5pPr>
      <a:lvl6pPr marL="1670685" indent="-153670" algn="l" defTabSz="612140" rtl="0" eaLnBrk="1" fontAlgn="base" hangingPunct="1">
        <a:spcBef>
          <a:spcPct val="20000"/>
        </a:spcBef>
        <a:spcAft>
          <a:spcPct val="0"/>
        </a:spcAft>
        <a:buChar char="»"/>
        <a:defRPr kumimoji="1" sz="1350">
          <a:solidFill>
            <a:schemeClr val="tx1"/>
          </a:solidFill>
          <a:latin typeface="+mn-lt"/>
          <a:ea typeface="+mn-ea"/>
        </a:defRPr>
      </a:lvl6pPr>
      <a:lvl7pPr marL="1963420" indent="-153670" algn="l" defTabSz="612140" rtl="0" eaLnBrk="1" fontAlgn="base" hangingPunct="1">
        <a:spcBef>
          <a:spcPct val="20000"/>
        </a:spcBef>
        <a:spcAft>
          <a:spcPct val="0"/>
        </a:spcAft>
        <a:buChar char="»"/>
        <a:defRPr kumimoji="1" sz="1350">
          <a:solidFill>
            <a:schemeClr val="tx1"/>
          </a:solidFill>
          <a:latin typeface="+mn-lt"/>
          <a:ea typeface="+mn-ea"/>
        </a:defRPr>
      </a:lvl7pPr>
      <a:lvl8pPr marL="2256790" indent="-153670" algn="l" defTabSz="612140" rtl="0" eaLnBrk="1" fontAlgn="base" hangingPunct="1">
        <a:spcBef>
          <a:spcPct val="20000"/>
        </a:spcBef>
        <a:spcAft>
          <a:spcPct val="0"/>
        </a:spcAft>
        <a:buChar char="»"/>
        <a:defRPr kumimoji="1" sz="1350">
          <a:solidFill>
            <a:schemeClr val="tx1"/>
          </a:solidFill>
          <a:latin typeface="+mn-lt"/>
          <a:ea typeface="+mn-ea"/>
        </a:defRPr>
      </a:lvl8pPr>
      <a:lvl9pPr marL="2549525" indent="-153670" algn="l" defTabSz="612140" rtl="0" eaLnBrk="1" fontAlgn="base" hangingPunct="1">
        <a:spcBef>
          <a:spcPct val="20000"/>
        </a:spcBef>
        <a:spcAft>
          <a:spcPct val="0"/>
        </a:spcAft>
        <a:buChar char="»"/>
        <a:defRPr kumimoji="1" sz="135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58547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92735" algn="l" defTabSz="58547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86105" algn="l" defTabSz="58547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78840" algn="l" defTabSz="58547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72210" algn="l" defTabSz="58547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64945" algn="l" defTabSz="58547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58315" algn="l" defTabSz="58547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51050" algn="l" defTabSz="58547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344420" algn="l" defTabSz="58547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emf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static.googleusercontent.com/media/research.google.com/en/pubs/archive/40839.pdf" TargetMode="External"/><Relationship Id="rId1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hyperlink" Target="https://dl.acm.org/citation.cfm?id=2806512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emf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1" Type="http://schemas.openxmlformats.org/officeDocument/2006/relationships/image" Target="../media/image2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emf"/><Relationship Id="rId1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emf"/><Relationship Id="rId1" Type="http://schemas.openxmlformats.org/officeDocument/2006/relationships/image" Target="../media/image11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emf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arxiv.org/abs/1609.02907" TargetMode="External"/><Relationship Id="rId1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arxiv.org/abs/1609.02907" TargetMode="External"/><Relationship Id="rId1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arxiv.org/abs/1609.02907" TargetMode="External"/><Relationship Id="rId1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arxiv.org/abs/1706.02216" TargetMode="External"/><Relationship Id="rId1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arxiv.org/abs/1706.02216" TargetMode="External"/><Relationship Id="rId1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arxiv.org/abs/1706.02216" TargetMode="Externa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1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475" y="1720994"/>
            <a:ext cx="8947052" cy="1104636"/>
          </a:xfrm>
        </p:spPr>
        <p:txBody>
          <a:bodyPr/>
          <a:lstStyle/>
          <a:p>
            <a:r>
              <a:rPr lang="en-US" altLang="zh-CN" sz="3600" dirty="0"/>
              <a:t>Graph Neural Network</a:t>
            </a:r>
            <a:endParaRPr lang="en-US" altLang="zh-CN" sz="3600" dirty="0"/>
          </a:p>
        </p:txBody>
      </p:sp>
      <p:sp>
        <p:nvSpPr>
          <p:cNvPr id="3" name="矩形 2"/>
          <p:cNvSpPr/>
          <p:nvPr/>
        </p:nvSpPr>
        <p:spPr>
          <a:xfrm>
            <a:off x="3680462" y="3561142"/>
            <a:ext cx="1783080" cy="11703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语音交互研究组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华磊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800" dirty="0">
                <a:latin typeface="微软雅黑" panose="020B0503020204020204" charset="-122"/>
                <a:ea typeface="微软雅黑" panose="020B0503020204020204" charset="-122"/>
              </a:rPr>
              <a:t>2020/07/16</a:t>
            </a:r>
            <a:endParaRPr lang="en-US" altLang="zh-CN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19"/>
          <p:cNvSpPr txBox="1"/>
          <p:nvPr/>
        </p:nvSpPr>
        <p:spPr>
          <a:xfrm>
            <a:off x="98475" y="124984"/>
            <a:ext cx="3716607" cy="321534"/>
          </a:xfrm>
          <a:prstGeom prst="rect">
            <a:avLst/>
          </a:prstGeom>
          <a:noFill/>
          <a:effectLst/>
        </p:spPr>
        <p:txBody>
          <a:bodyPr wrap="square" lIns="100493" tIns="50246" rIns="100493" bIns="50246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latin typeface="+mn-ea"/>
              </a:rPr>
              <a:t>文档密级：一般商密</a:t>
            </a:r>
            <a:r>
              <a:rPr lang="en-US" altLang="zh-CN" sz="1050" dirty="0">
                <a:latin typeface="+mn-ea"/>
              </a:rPr>
              <a:t>AA</a:t>
            </a:r>
            <a:endParaRPr lang="en-US" altLang="zh-CN" sz="1050" dirty="0">
              <a:latin typeface="+mn-ea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3307" y="227554"/>
            <a:ext cx="8518496" cy="500956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Node Embedding</a:t>
            </a:r>
            <a:r>
              <a:rPr sz="2000" dirty="0"/>
              <a:t>：目标定义</a:t>
            </a:r>
            <a:endParaRPr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1495" y="1661160"/>
            <a:ext cx="5540375" cy="23933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55345" y="4438015"/>
            <a:ext cx="7976235" cy="609600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pPr algn="l"/>
            <a:r>
              <a:rPr lang="zh-CN" altLang="en-US" sz="1600" dirty="0" smtClean="0">
                <a:solidFill>
                  <a:srgbClr val="FF0000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目标</a:t>
            </a:r>
            <a:r>
              <a:rPr lang="zh-CN" altLang="en-US" sz="16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：在原始网络空间</a:t>
            </a:r>
            <a:r>
              <a:rPr lang="zh-CN" altLang="en-US" sz="1600" dirty="0" smtClean="0">
                <a:solidFill>
                  <a:srgbClr val="FF0000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相似</a:t>
            </a:r>
            <a:r>
              <a:rPr lang="zh-CN" altLang="en-US" sz="16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的节点</a:t>
            </a:r>
            <a:r>
              <a:rPr lang="en-US" altLang="zh-CN" sz="16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u</a:t>
            </a:r>
            <a:r>
              <a:rPr lang="zh-CN" altLang="en-US" sz="16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和</a:t>
            </a:r>
            <a:r>
              <a:rPr lang="en-US" altLang="zh-CN" sz="16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v</a:t>
            </a:r>
            <a:r>
              <a:rPr lang="zh-CN" altLang="en-US" sz="16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，</a:t>
            </a:r>
            <a:r>
              <a:rPr lang="zh-CN" altLang="en-US" sz="16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通过</a:t>
            </a:r>
            <a:r>
              <a:rPr lang="zh-CN" altLang="en-US" sz="1600" dirty="0" smtClean="0">
                <a:solidFill>
                  <a:srgbClr val="FF0000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编码器，</a:t>
            </a:r>
            <a:r>
              <a:rPr lang="zh-CN" altLang="en-US" sz="16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在向量空间也是</a:t>
            </a:r>
            <a:r>
              <a:rPr lang="zh-CN" altLang="en-US" sz="1600" dirty="0" smtClean="0">
                <a:solidFill>
                  <a:srgbClr val="FF0000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相似</a:t>
            </a:r>
            <a:r>
              <a:rPr lang="zh-CN" altLang="en-US" sz="16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的</a:t>
            </a:r>
            <a:endParaRPr lang="zh-CN" altLang="en-US" sz="1600" dirty="0" smtClean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103612" y="2302164"/>
            <a:ext cx="938132" cy="316871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3" name="Rectangle 13"/>
          <p:cNvSpPr/>
          <p:nvPr/>
        </p:nvSpPr>
        <p:spPr>
          <a:xfrm>
            <a:off x="4103612" y="3451514"/>
            <a:ext cx="938132" cy="316871"/>
          </a:xfrm>
          <a:prstGeom prst="rect">
            <a:avLst/>
          </a:prstGeom>
          <a:solidFill>
            <a:schemeClr val="accent3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433" y="1011909"/>
            <a:ext cx="3091696" cy="36577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802130" y="1012190"/>
            <a:ext cx="1336675" cy="389255"/>
          </a:xfrm>
          <a:prstGeom prst="rect">
            <a:avLst/>
          </a:prstGeom>
          <a:solidFill>
            <a:schemeClr val="accent4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94000" y="1836420"/>
            <a:ext cx="1108075" cy="33147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p>
            <a:r>
              <a:rPr lang="zh-CN" altLang="en-US" sz="1600" b="1" dirty="0">
                <a:solidFill>
                  <a:schemeClr val="accent2"/>
                </a:solidFill>
                <a:latin typeface="Microsoft YaHei" panose="020B0503020204020204" charset="-122"/>
                <a:ea typeface="Microsoft YaHei" panose="020B0503020204020204" charset="-122"/>
                <a:cs typeface="Helvetica Neue Light" panose="02000503000000020004" charset="0"/>
                <a:sym typeface="Open Sans"/>
              </a:rPr>
              <a:t>需要定义</a:t>
            </a:r>
            <a:endParaRPr lang="zh-CN" altLang="en-US" sz="1600" b="1" dirty="0">
              <a:solidFill>
                <a:schemeClr val="accent2"/>
              </a:solidFill>
              <a:latin typeface="Microsoft YaHei" panose="020B0503020204020204" charset="-122"/>
              <a:ea typeface="Microsoft YaHei" panose="020B0503020204020204" charset="-122"/>
              <a:cs typeface="Helvetica Neue Light" panose="02000503000000020004" charset="0"/>
              <a:sym typeface="Open Sans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H="1" flipV="1">
            <a:off x="2884170" y="1468120"/>
            <a:ext cx="464185" cy="368300"/>
          </a:xfrm>
          <a:prstGeom prst="straightConnector1">
            <a:avLst/>
          </a:prstGeom>
          <a:noFill/>
          <a:ln w="25400" cap="flat" cmpd="sng" algn="ctr">
            <a:solidFill>
              <a:schemeClr val="accent1">
                <a:shade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1" name="直接箭头连接符 10"/>
          <p:cNvCxnSpPr/>
          <p:nvPr/>
        </p:nvCxnSpPr>
        <p:spPr>
          <a:xfrm>
            <a:off x="3348355" y="2249170"/>
            <a:ext cx="755015" cy="1049655"/>
          </a:xfrm>
          <a:prstGeom prst="straightConnector1">
            <a:avLst/>
          </a:prstGeom>
          <a:noFill/>
          <a:ln w="25400" cap="flat" cmpd="sng" algn="ctr">
            <a:solidFill>
              <a:srgbClr val="CD2427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2" name="直接箭头连接符 11"/>
          <p:cNvCxnSpPr>
            <a:endCxn id="14" idx="1"/>
          </p:cNvCxnSpPr>
          <p:nvPr/>
        </p:nvCxnSpPr>
        <p:spPr>
          <a:xfrm>
            <a:off x="3693160" y="2167890"/>
            <a:ext cx="410210" cy="292735"/>
          </a:xfrm>
          <a:prstGeom prst="straightConnector1">
            <a:avLst/>
          </a:prstGeom>
          <a:noFill/>
          <a:ln w="25400" cap="flat" cmpd="sng" algn="ctr">
            <a:solidFill>
              <a:srgbClr val="CD2427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5" name="文本框 14"/>
          <p:cNvSpPr txBox="1"/>
          <p:nvPr/>
        </p:nvSpPr>
        <p:spPr>
          <a:xfrm>
            <a:off x="464185" y="1068705"/>
            <a:ext cx="1203960" cy="276860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t" anchorCtr="0" compatLnSpc="1">
            <a:spAutoFit/>
          </a:bodyPr>
          <a:p>
            <a:r>
              <a:rPr lang="zh-CN" altLang="en-US" sz="1800" dirty="0" smtClean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优化目标：</a:t>
            </a:r>
            <a:endParaRPr lang="zh-CN" altLang="en-US" sz="1800" dirty="0" smtClean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 Regular" panose="020B0503020204020204" charset="-122"/>
              <a:sym typeface="+mn-ea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183765" y="1468120"/>
            <a:ext cx="398780" cy="368300"/>
          </a:xfrm>
          <a:prstGeom prst="ellipse">
            <a:avLst/>
          </a:prstGeom>
          <a:noFill/>
          <a:ln>
            <a:solidFill>
              <a:srgbClr val="EF9769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p>
            <a:r>
              <a:rPr lang="en-US" altLang="zh-CN" sz="1400" b="1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rPr>
              <a:t>2</a:t>
            </a:r>
            <a:endParaRPr lang="en-US" altLang="zh-CN" sz="1400" b="1">
              <a:solidFill>
                <a:srgbClr val="FF0000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4373245" y="3768090"/>
            <a:ext cx="398780" cy="368300"/>
          </a:xfrm>
          <a:prstGeom prst="ellipse">
            <a:avLst/>
          </a:prstGeom>
          <a:noFill/>
          <a:ln>
            <a:solidFill>
              <a:srgbClr val="EF9769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p>
            <a:r>
              <a:rPr lang="en-US" altLang="zh-CN" sz="1400" b="1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</a:rPr>
              <a:t>1</a:t>
            </a:r>
            <a:endParaRPr lang="en-US" altLang="zh-CN" sz="1400" b="1">
              <a:solidFill>
                <a:srgbClr val="FF0000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3307" y="227554"/>
            <a:ext cx="8518496" cy="500956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Node Embedding</a:t>
            </a:r>
            <a:r>
              <a:rPr sz="2000" dirty="0"/>
              <a:t>：</a:t>
            </a:r>
            <a:r>
              <a:rPr lang="en-US" altLang="zh-CN" sz="2000" dirty="0"/>
              <a:t>Encoder</a:t>
            </a:r>
            <a:r>
              <a:rPr sz="2000" dirty="0"/>
              <a:t>定义</a:t>
            </a:r>
            <a:endParaRPr sz="2000" dirty="0"/>
          </a:p>
        </p:txBody>
      </p:sp>
      <p:sp>
        <p:nvSpPr>
          <p:cNvPr id="15" name="文本框 14"/>
          <p:cNvSpPr txBox="1"/>
          <p:nvPr/>
        </p:nvSpPr>
        <p:spPr>
          <a:xfrm>
            <a:off x="651510" y="1051560"/>
            <a:ext cx="7041515" cy="1661795"/>
          </a:xfrm>
          <a:prstGeom prst="rect">
            <a:avLst/>
          </a:prstGeom>
          <a:noFill/>
          <a:ln>
            <a:noFill/>
          </a:ln>
        </p:spPr>
        <p:txBody>
          <a:bodyPr vert="horz" wrap="square" lIns="61529" tIns="0" rIns="0" bIns="0" numCol="1" anchor="t" anchorCtr="0" compatLnSpc="1">
            <a:spAutoFit/>
          </a:bodyPr>
          <a:p>
            <a:r>
              <a:rPr lang="zh-CN" altLang="en-US" sz="1800" dirty="0" smtClean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最简单的</a:t>
            </a:r>
            <a:r>
              <a:rPr lang="en-US" altLang="zh-CN" sz="1800" dirty="0" smtClean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Encoder</a:t>
            </a:r>
            <a:r>
              <a:rPr lang="zh-CN" altLang="en-US" sz="1800" dirty="0" smtClean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：</a:t>
            </a:r>
            <a:r>
              <a:rPr lang="zh-CN" altLang="en-US" sz="1800" dirty="0" smtClean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查表操作</a:t>
            </a:r>
            <a:endParaRPr lang="zh-CN" altLang="en-US" sz="1800" dirty="0" smtClean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 Regular" panose="020B0503020204020204" charset="-122"/>
              <a:sym typeface="+mn-ea"/>
            </a:endParaRPr>
          </a:p>
          <a:p>
            <a:endParaRPr lang="zh-CN" altLang="en-US" sz="1800" dirty="0" smtClean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 Regular" panose="020B0503020204020204" charset="-122"/>
              <a:sym typeface="+mn-ea"/>
            </a:endParaRPr>
          </a:p>
          <a:p>
            <a:endParaRPr lang="zh-CN" altLang="en-US" sz="1800" dirty="0" smtClean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 Regular" panose="020B0503020204020204" charset="-122"/>
              <a:sym typeface="+mn-ea"/>
            </a:endParaRPr>
          </a:p>
          <a:p>
            <a:endParaRPr lang="zh-CN" altLang="en-US" sz="1800" dirty="0" smtClean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 Regular" panose="020B0503020204020204" charset="-122"/>
              <a:sym typeface="+mn-ea"/>
            </a:endParaRPr>
          </a:p>
          <a:p>
            <a:endParaRPr lang="zh-CN" altLang="en-US" sz="1800" dirty="0" smtClean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 Regular" panose="020B0503020204020204" charset="-122"/>
              <a:sym typeface="+mn-ea"/>
            </a:endParaRPr>
          </a:p>
          <a:p>
            <a:endParaRPr lang="zh-CN" altLang="en-US" sz="1800" dirty="0" smtClean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 Regular" panose="020B0503020204020204" charset="-122"/>
              <a:sym typeface="+mn-e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6625" y="2030095"/>
            <a:ext cx="2190115" cy="3975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355" y="3336925"/>
            <a:ext cx="1583690" cy="3454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580" y="4226560"/>
            <a:ext cx="1031875" cy="3282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086735" y="3171190"/>
            <a:ext cx="4015740" cy="677545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r>
              <a:rPr lang="zh-CN" altLang="en-US" sz="18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所有的节点用一个</a:t>
            </a:r>
            <a:r>
              <a:rPr lang="en-US" altLang="zh-CN" sz="1800" dirty="0" smtClean="0">
                <a:solidFill>
                  <a:srgbClr val="FF0000"/>
                </a:solidFill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embedding</a:t>
            </a:r>
            <a:endParaRPr lang="en-US" altLang="zh-CN" sz="1800" dirty="0" smtClean="0">
              <a:solidFill>
                <a:srgbClr val="FF0000"/>
              </a:solidFill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  <a:p>
            <a:r>
              <a:rPr lang="zh-CN" altLang="en-US" sz="1800" dirty="0" smtClean="0">
                <a:solidFill>
                  <a:srgbClr val="FF0000"/>
                </a:solidFill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矩阵</a:t>
            </a:r>
            <a:r>
              <a:rPr lang="zh-CN" altLang="en-US" sz="18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表示，每一列代表一个节点</a:t>
            </a:r>
            <a:endParaRPr lang="zh-CN" altLang="en-US" sz="1800" dirty="0" smtClean="0"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86735" y="4051935"/>
            <a:ext cx="3757930" cy="677545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r>
              <a:rPr lang="en-US" altLang="zh-CN" sz="18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one-hot</a:t>
            </a:r>
            <a:r>
              <a:rPr lang="zh-CN" altLang="en-US" sz="18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向量，用于选择节点</a:t>
            </a:r>
            <a:r>
              <a:rPr lang="en-US" altLang="zh-CN" sz="18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v</a:t>
            </a:r>
            <a:r>
              <a:rPr lang="zh-CN" altLang="en-US" sz="18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的表达</a:t>
            </a:r>
            <a:endParaRPr lang="zh-CN" altLang="en-US" sz="1800" dirty="0" smtClean="0"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7740" y="4957445"/>
            <a:ext cx="6725285" cy="542290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pPr algn="l"/>
            <a:r>
              <a:rPr lang="zh-CN" altLang="en-US" sz="20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在接下来的本章节中，都采用这种</a:t>
            </a:r>
            <a:r>
              <a:rPr lang="en-US" altLang="zh-CN" sz="20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“</a:t>
            </a:r>
            <a:r>
              <a:rPr lang="en-US" altLang="zh-CN" sz="2000" dirty="0" smtClean="0">
                <a:solidFill>
                  <a:srgbClr val="FF0000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shallow</a:t>
            </a:r>
            <a:r>
              <a:rPr lang="en-US" altLang="zh-CN" sz="20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”</a:t>
            </a:r>
            <a:r>
              <a:rPr lang="zh-CN" altLang="en-US" sz="20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的</a:t>
            </a:r>
            <a:r>
              <a:rPr lang="en-US" altLang="zh-CN" sz="20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Encoder</a:t>
            </a:r>
            <a:endParaRPr lang="en-US" altLang="zh-CN" sz="2000" dirty="0" smtClean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3307" y="227554"/>
            <a:ext cx="8518496" cy="500956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Node Embedding</a:t>
            </a:r>
            <a:r>
              <a:rPr sz="2000" dirty="0"/>
              <a:t>：</a:t>
            </a:r>
            <a:r>
              <a:rPr lang="en-US" altLang="zh-CN" sz="2000" dirty="0"/>
              <a:t>Similarity</a:t>
            </a:r>
            <a:r>
              <a:rPr sz="2000" dirty="0"/>
              <a:t>定义</a:t>
            </a:r>
            <a:endParaRPr sz="2000" dirty="0"/>
          </a:p>
        </p:txBody>
      </p:sp>
      <p:sp>
        <p:nvSpPr>
          <p:cNvPr id="15" name="文本框 14"/>
          <p:cNvSpPr txBox="1"/>
          <p:nvPr/>
        </p:nvSpPr>
        <p:spPr>
          <a:xfrm>
            <a:off x="652145" y="1056640"/>
            <a:ext cx="7041515" cy="3601085"/>
          </a:xfrm>
          <a:prstGeom prst="rect">
            <a:avLst/>
          </a:prstGeom>
          <a:noFill/>
          <a:ln>
            <a:noFill/>
          </a:ln>
        </p:spPr>
        <p:txBody>
          <a:bodyPr vert="horz" wrap="square" lIns="61529" tIns="0" rIns="0" bIns="0" numCol="1" anchor="t" anchorCtr="0" compatLnSpc="1">
            <a:spAutoFit/>
          </a:bodyPr>
          <a:p>
            <a:r>
              <a:rPr lang="en-US" altLang="zh-CN" sz="1800" dirty="0" smtClean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Similarity</a:t>
            </a:r>
            <a:r>
              <a:rPr lang="zh-CN" altLang="en-US" sz="1800" dirty="0" smtClean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定义：</a:t>
            </a:r>
            <a:r>
              <a:rPr lang="zh-CN" altLang="en-US" sz="1800" dirty="0" smtClean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如何定义原始图中两个节点的相似性？</a:t>
            </a:r>
            <a:endParaRPr lang="zh-CN" altLang="en-US" sz="1800" dirty="0" smtClean="0">
              <a:solidFill>
                <a:srgbClr val="FF0000"/>
              </a:solidFill>
              <a:latin typeface="Microsoft YaHei" panose="020B0503020204020204" charset="-122"/>
              <a:ea typeface="Microsoft YaHei" panose="020B0503020204020204" charset="-122"/>
              <a:cs typeface="Microsoft YaHei Regular" panose="020B0503020204020204" charset="-122"/>
              <a:sym typeface="+mn-ea"/>
            </a:endParaRPr>
          </a:p>
          <a:p>
            <a:endParaRPr lang="zh-CN" altLang="en-US" sz="1800" dirty="0" smtClean="0">
              <a:solidFill>
                <a:srgbClr val="FF0000"/>
              </a:solidFill>
              <a:latin typeface="Microsoft YaHei" panose="020B0503020204020204" charset="-122"/>
              <a:ea typeface="Microsoft YaHei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"/>
            </a:pPr>
            <a:r>
              <a:rPr lang="zh-CN" altLang="en-US" sz="18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两个节点之间是否是连接的？</a:t>
            </a:r>
            <a:endParaRPr lang="zh-CN" altLang="en-US" sz="1800" dirty="0" smtClean="0">
              <a:solidFill>
                <a:schemeClr val="accent2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"/>
            </a:pPr>
            <a:endParaRPr lang="zh-CN" altLang="en-US" sz="1800" dirty="0" smtClean="0">
              <a:solidFill>
                <a:schemeClr val="accent2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"/>
            </a:pPr>
            <a:r>
              <a:rPr lang="zh-CN" altLang="en-US" sz="18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两个节点是否包含相同邻居？</a:t>
            </a:r>
            <a:endParaRPr lang="zh-CN" altLang="en-US" sz="1800" dirty="0" smtClean="0">
              <a:solidFill>
                <a:schemeClr val="accent2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"/>
            </a:pPr>
            <a:endParaRPr lang="zh-CN" altLang="en-US" sz="1800" dirty="0" smtClean="0">
              <a:solidFill>
                <a:schemeClr val="accent2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"/>
            </a:pPr>
            <a:r>
              <a:rPr lang="zh-CN" altLang="en-US" sz="18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两个节点是否包含相同的结构特征？</a:t>
            </a:r>
            <a:endParaRPr lang="zh-CN" altLang="en-US" sz="1800" dirty="0" smtClean="0">
              <a:solidFill>
                <a:schemeClr val="accent2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"/>
            </a:pPr>
            <a:endParaRPr lang="zh-CN" altLang="en-US" sz="1800" dirty="0" smtClean="0">
              <a:solidFill>
                <a:schemeClr val="accent2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"/>
            </a:pPr>
            <a:r>
              <a:rPr lang="zh-CN" altLang="en-US" sz="18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两个节点是否存在某种方式的共现？</a:t>
            </a:r>
            <a:endParaRPr lang="zh-CN" altLang="en-US" sz="1800" dirty="0" smtClean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 Regular" panose="020B0503020204020204" charset="-122"/>
              <a:sym typeface="+mn-ea"/>
            </a:endParaRPr>
          </a:p>
          <a:p>
            <a:endParaRPr lang="zh-CN" altLang="en-US" sz="1800" dirty="0" smtClean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 Regular" panose="020B0503020204020204" charset="-122"/>
              <a:sym typeface="+mn-ea"/>
            </a:endParaRPr>
          </a:p>
          <a:p>
            <a:endParaRPr lang="zh-CN" altLang="en-US" sz="1800" dirty="0" smtClean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 Regular" panose="020B0503020204020204" charset="-122"/>
              <a:sym typeface="+mn-ea"/>
            </a:endParaRPr>
          </a:p>
          <a:p>
            <a:endParaRPr lang="zh-CN" altLang="en-US" sz="1800" dirty="0" smtClean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 Regular" panose="020B0503020204020204" charset="-122"/>
              <a:sym typeface="+mn-ea"/>
            </a:endParaRPr>
          </a:p>
          <a:p>
            <a:endParaRPr lang="zh-CN" altLang="en-US" sz="1800" dirty="0" smtClean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 Regular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52145" y="4451985"/>
            <a:ext cx="6335395" cy="542290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pPr algn="l"/>
            <a:r>
              <a:rPr lang="zh-CN" altLang="en-US" sz="18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在本章的剩余部分，会重点介绍</a:t>
            </a:r>
            <a:r>
              <a:rPr lang="en-US" altLang="zh-CN" sz="1800" dirty="0" smtClean="0">
                <a:solidFill>
                  <a:srgbClr val="FF0000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Similarity</a:t>
            </a:r>
            <a:r>
              <a:rPr lang="zh-CN" altLang="en-US" sz="18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的定义部分。</a:t>
            </a:r>
            <a:endParaRPr lang="zh-CN" altLang="en-US" sz="1800" dirty="0" smtClean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3800" y="1427480"/>
            <a:ext cx="3396615" cy="221170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3307" y="227554"/>
            <a:ext cx="8518496" cy="500956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Node Embedding</a:t>
            </a:r>
            <a:r>
              <a:rPr sz="2000" dirty="0"/>
              <a:t>：</a:t>
            </a:r>
            <a:r>
              <a:rPr lang="en-US" altLang="zh-CN" sz="2000" dirty="0"/>
              <a:t>Similarity</a:t>
            </a:r>
            <a:r>
              <a:rPr sz="2000" dirty="0"/>
              <a:t>定义</a:t>
            </a:r>
            <a:endParaRPr sz="2000" dirty="0"/>
          </a:p>
        </p:txBody>
      </p:sp>
      <p:sp>
        <p:nvSpPr>
          <p:cNvPr id="15" name="文本框 14"/>
          <p:cNvSpPr txBox="1"/>
          <p:nvPr/>
        </p:nvSpPr>
        <p:spPr>
          <a:xfrm>
            <a:off x="651510" y="1051560"/>
            <a:ext cx="8180070" cy="3877945"/>
          </a:xfrm>
          <a:prstGeom prst="rect">
            <a:avLst/>
          </a:prstGeom>
          <a:noFill/>
          <a:ln>
            <a:noFill/>
          </a:ln>
        </p:spPr>
        <p:txBody>
          <a:bodyPr vert="horz" wrap="square" lIns="61529" tIns="0" rIns="0" bIns="0" numCol="1" anchor="t" anchorCtr="0" compatLnSpc="1">
            <a:spAutoFit/>
          </a:bodyPr>
          <a:p>
            <a:endParaRPr lang="zh-CN" altLang="en-US" sz="1800" dirty="0" smtClean="0">
              <a:solidFill>
                <a:srgbClr val="FF0000"/>
              </a:solidFill>
              <a:latin typeface="Microsoft YaHei" panose="020B0503020204020204" charset="-122"/>
              <a:ea typeface="Microsoft YaHei" panose="020B0503020204020204" charset="-122"/>
              <a:cs typeface="Microsoft YaHei Regular" panose="020B0503020204020204" charset="-122"/>
              <a:sym typeface="+mn-ea"/>
            </a:endParaRPr>
          </a:p>
          <a:p>
            <a:r>
              <a:rPr lang="zh-CN" altLang="en-US" sz="1800" dirty="0" smtClean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关于</a:t>
            </a:r>
            <a:r>
              <a:rPr lang="en-US" altLang="zh-CN" sz="1800" dirty="0" smtClean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Similarity</a:t>
            </a:r>
            <a:r>
              <a:rPr lang="zh-CN" altLang="en-US" sz="1800" dirty="0" smtClean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的定义，主要方法包括：</a:t>
            </a:r>
            <a:endParaRPr lang="zh-CN" altLang="en-US" sz="1800" dirty="0" smtClean="0">
              <a:solidFill>
                <a:srgbClr val="FF0000"/>
              </a:solidFill>
              <a:latin typeface="Microsoft YaHei" panose="020B0503020204020204" charset="-122"/>
              <a:ea typeface="Microsoft YaHei" panose="020B0503020204020204" charset="-122"/>
              <a:cs typeface="Microsoft YaHei Regular" panose="020B0503020204020204" charset="-122"/>
              <a:sym typeface="+mn-ea"/>
            </a:endParaRPr>
          </a:p>
          <a:p>
            <a:endParaRPr lang="zh-CN" altLang="en-US" sz="1800" dirty="0" smtClean="0">
              <a:solidFill>
                <a:srgbClr val="FF0000"/>
              </a:solidFill>
              <a:latin typeface="Microsoft YaHei" panose="020B0503020204020204" charset="-122"/>
              <a:ea typeface="Microsoft YaHei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"/>
            </a:pPr>
            <a:r>
              <a:rPr lang="zh-CN" altLang="en-US" sz="18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基于邻接矩阵（Adjacency-matrix）相似性衡量；</a:t>
            </a:r>
            <a:endParaRPr lang="zh-CN" altLang="en-US" sz="1800" dirty="0" smtClean="0">
              <a:solidFill>
                <a:schemeClr val="accent2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"/>
            </a:pPr>
            <a:endParaRPr lang="zh-CN" altLang="en-US" sz="1800" dirty="0" smtClean="0">
              <a:solidFill>
                <a:schemeClr val="accent2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"/>
            </a:pPr>
            <a:r>
              <a:rPr lang="zh-CN" altLang="en-US" sz="18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基于多跳（multi-hop）的相似性衡量；</a:t>
            </a:r>
            <a:endParaRPr lang="zh-CN" altLang="en-US" sz="1800" dirty="0" smtClean="0">
              <a:solidFill>
                <a:schemeClr val="accent2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"/>
            </a:pPr>
            <a:endParaRPr lang="zh-CN" altLang="en-US" sz="1800" dirty="0" smtClean="0">
              <a:solidFill>
                <a:schemeClr val="accent2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"/>
            </a:pPr>
            <a:r>
              <a:rPr lang="zh-CN" altLang="en-US" sz="18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基于结构的相似性度量；</a:t>
            </a:r>
            <a:endParaRPr lang="zh-CN" altLang="en-US" sz="1800" dirty="0" smtClean="0">
              <a:solidFill>
                <a:schemeClr val="accent2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"/>
            </a:pPr>
            <a:endParaRPr lang="zh-CN" altLang="en-US" sz="1800" dirty="0" smtClean="0">
              <a:solidFill>
                <a:schemeClr val="accent2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"/>
            </a:pPr>
            <a:r>
              <a:rPr lang="zh-CN" altLang="en-US" sz="1800" dirty="0" smtClean="0">
                <a:solidFill>
                  <a:schemeClr val="accent5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基于网络随机游走的方法；</a:t>
            </a:r>
            <a:endParaRPr lang="zh-CN" altLang="en-US" sz="1800" dirty="0" smtClean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 Regular" panose="020B0503020204020204" charset="-122"/>
              <a:sym typeface="+mn-ea"/>
            </a:endParaRPr>
          </a:p>
          <a:p>
            <a:endParaRPr lang="zh-CN" altLang="en-US" sz="1800" dirty="0" smtClean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 Regular" panose="020B0503020204020204" charset="-122"/>
              <a:sym typeface="+mn-ea"/>
            </a:endParaRPr>
          </a:p>
          <a:p>
            <a:endParaRPr lang="zh-CN" altLang="en-US" sz="1800" dirty="0" smtClean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 Regular" panose="020B0503020204020204" charset="-122"/>
              <a:sym typeface="+mn-ea"/>
            </a:endParaRPr>
          </a:p>
          <a:p>
            <a:endParaRPr lang="zh-CN" altLang="en-US" sz="1800" dirty="0" smtClean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 Regular" panose="020B0503020204020204" charset="-122"/>
              <a:sym typeface="+mn-ea"/>
            </a:endParaRPr>
          </a:p>
          <a:p>
            <a:endParaRPr lang="zh-CN" altLang="en-US" sz="1800" dirty="0" smtClean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 Regular" panose="020B0503020204020204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3307" y="227554"/>
            <a:ext cx="8518496" cy="500956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Node Embedding</a:t>
            </a:r>
            <a:r>
              <a:rPr sz="2000" dirty="0"/>
              <a:t>：</a:t>
            </a:r>
            <a:r>
              <a:rPr lang="en-US" altLang="zh-CN" sz="2000" dirty="0"/>
              <a:t>Similarity</a:t>
            </a:r>
            <a:r>
              <a:rPr sz="2000" dirty="0"/>
              <a:t>定义</a:t>
            </a:r>
            <a:endParaRPr sz="2000" dirty="0"/>
          </a:p>
        </p:txBody>
      </p:sp>
      <p:sp>
        <p:nvSpPr>
          <p:cNvPr id="15" name="文本框 14"/>
          <p:cNvSpPr txBox="1"/>
          <p:nvPr/>
        </p:nvSpPr>
        <p:spPr>
          <a:xfrm>
            <a:off x="652145" y="1061720"/>
            <a:ext cx="7041515" cy="276860"/>
          </a:xfrm>
          <a:prstGeom prst="rect">
            <a:avLst/>
          </a:prstGeom>
          <a:noFill/>
          <a:ln>
            <a:noFill/>
          </a:ln>
        </p:spPr>
        <p:txBody>
          <a:bodyPr vert="horz" wrap="square" lIns="61529" tIns="0" rIns="0" bIns="0" numCol="1" anchor="t" anchorCtr="0" compatLnSpc="1">
            <a:spAutoFit/>
          </a:bodyPr>
          <a:p>
            <a:r>
              <a:rPr lang="zh-CN" altLang="en-US" sz="1800" dirty="0" smtClean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基于邻接矩阵相似性衡量：</a:t>
            </a:r>
            <a:endParaRPr lang="zh-CN" altLang="en-US" sz="1800" dirty="0" smtClean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 Regular" panose="020B0503020204020204" charset="-122"/>
              <a:sym typeface="+mn-e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9247" y="1923615"/>
            <a:ext cx="4885541" cy="88828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4621530" y="1923415"/>
            <a:ext cx="854710" cy="541655"/>
          </a:xfrm>
          <a:prstGeom prst="rect">
            <a:avLst/>
          </a:prstGeom>
          <a:solidFill>
            <a:schemeClr val="accent4">
              <a:alpha val="38000"/>
            </a:schemeClr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3" name="Rectangle 25"/>
          <p:cNvSpPr/>
          <p:nvPr/>
        </p:nvSpPr>
        <p:spPr>
          <a:xfrm>
            <a:off x="2037715" y="1923415"/>
            <a:ext cx="376555" cy="541655"/>
          </a:xfrm>
          <a:prstGeom prst="rect">
            <a:avLst/>
          </a:prstGeom>
          <a:solidFill>
            <a:schemeClr val="accent2">
              <a:lumMod val="20000"/>
              <a:lumOff val="80000"/>
              <a:alpha val="38000"/>
            </a:schemeClr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4" name="Rectangle 25"/>
          <p:cNvSpPr/>
          <p:nvPr/>
        </p:nvSpPr>
        <p:spPr>
          <a:xfrm>
            <a:off x="5864860" y="1923415"/>
            <a:ext cx="854710" cy="541655"/>
          </a:xfrm>
          <a:prstGeom prst="rect">
            <a:avLst/>
          </a:prstGeom>
          <a:solidFill>
            <a:schemeClr val="accent2">
              <a:alpha val="38000"/>
            </a:schemeClr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25"/>
          <p:cNvSpPr/>
          <p:nvPr/>
        </p:nvSpPr>
        <p:spPr>
          <a:xfrm>
            <a:off x="2821940" y="2495550"/>
            <a:ext cx="1669415" cy="316230"/>
          </a:xfrm>
          <a:prstGeom prst="rect">
            <a:avLst/>
          </a:prstGeom>
          <a:solidFill>
            <a:schemeClr val="tx1">
              <a:lumMod val="50000"/>
              <a:lumOff val="50000"/>
              <a:alpha val="38000"/>
            </a:schemeClr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3711575" y="2811780"/>
            <a:ext cx="0" cy="461645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116580" y="3305810"/>
            <a:ext cx="1374775" cy="255905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r>
              <a:rPr lang="zh-CN" altLang="en-US" sz="16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所有的节点对</a:t>
            </a:r>
            <a:endParaRPr lang="zh-CN" altLang="en-US" sz="1600" dirty="0" smtClean="0"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</p:txBody>
      </p:sp>
      <p:sp>
        <p:nvSpPr>
          <p:cNvPr id="9" name="Rectangle 25"/>
          <p:cNvSpPr/>
          <p:nvPr/>
        </p:nvSpPr>
        <p:spPr>
          <a:xfrm>
            <a:off x="2877185" y="3284220"/>
            <a:ext cx="1669415" cy="316230"/>
          </a:xfrm>
          <a:prstGeom prst="rect">
            <a:avLst/>
          </a:prstGeom>
          <a:solidFill>
            <a:schemeClr val="tx1">
              <a:lumMod val="50000"/>
              <a:lumOff val="50000"/>
              <a:alpha val="38000"/>
            </a:schemeClr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cxnSp>
        <p:nvCxnSpPr>
          <p:cNvPr id="10" name="Straight Arrow Connector 17"/>
          <p:cNvCxnSpPr/>
          <p:nvPr/>
        </p:nvCxnSpPr>
        <p:spPr>
          <a:xfrm flipV="1">
            <a:off x="2226310" y="2465070"/>
            <a:ext cx="0" cy="131064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362710" y="3775710"/>
            <a:ext cx="1726565" cy="342265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r>
              <a:rPr lang="zh-CN" altLang="en-US" sz="16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优化的</a:t>
            </a:r>
            <a:r>
              <a:rPr lang="en-US" altLang="zh-CN" sz="16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loss</a:t>
            </a:r>
            <a:r>
              <a:rPr lang="zh-CN" altLang="en-US" sz="16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（</a:t>
            </a:r>
            <a:r>
              <a:rPr lang="en-US" altLang="zh-CN" sz="16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SGD</a:t>
            </a:r>
            <a:r>
              <a:rPr lang="zh-CN" altLang="en-US" sz="16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）</a:t>
            </a:r>
            <a:endParaRPr lang="zh-CN" altLang="en-US" sz="1600" dirty="0" smtClean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</p:txBody>
      </p:sp>
      <p:sp>
        <p:nvSpPr>
          <p:cNvPr id="12" name="Rectangle 25"/>
          <p:cNvSpPr/>
          <p:nvPr/>
        </p:nvSpPr>
        <p:spPr>
          <a:xfrm>
            <a:off x="1362710" y="3775710"/>
            <a:ext cx="1840230" cy="342265"/>
          </a:xfrm>
          <a:prstGeom prst="rect">
            <a:avLst/>
          </a:prstGeom>
          <a:solidFill>
            <a:schemeClr val="accent2">
              <a:lumMod val="20000"/>
              <a:lumOff val="80000"/>
              <a:alpha val="38000"/>
            </a:schemeClr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cxnSp>
        <p:nvCxnSpPr>
          <p:cNvPr id="13" name="Straight Arrow Connector 17"/>
          <p:cNvCxnSpPr>
            <a:stCxn id="16" idx="0"/>
          </p:cNvCxnSpPr>
          <p:nvPr/>
        </p:nvCxnSpPr>
        <p:spPr>
          <a:xfrm flipH="1" flipV="1">
            <a:off x="5048250" y="2485390"/>
            <a:ext cx="635" cy="129032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862705" y="3775710"/>
            <a:ext cx="2371090" cy="352425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endParaRPr lang="zh-CN" altLang="en-US" sz="1600" dirty="0" smtClean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</p:txBody>
      </p:sp>
      <p:sp>
        <p:nvSpPr>
          <p:cNvPr id="16" name="Rectangle 25"/>
          <p:cNvSpPr/>
          <p:nvPr/>
        </p:nvSpPr>
        <p:spPr>
          <a:xfrm>
            <a:off x="3863340" y="3775710"/>
            <a:ext cx="2371090" cy="352425"/>
          </a:xfrm>
          <a:prstGeom prst="rect">
            <a:avLst/>
          </a:prstGeom>
          <a:solidFill>
            <a:schemeClr val="accent4">
              <a:alpha val="38000"/>
            </a:schemeClr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Embedding</a:t>
            </a:r>
            <a:r>
              <a:rPr lang="zh-CN" altLang="en-US" sz="1400" dirty="0" smtClean="0">
                <a:solidFill>
                  <a:schemeClr val="tx1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相似（</a:t>
            </a:r>
            <a:r>
              <a:rPr lang="zh-CN" altLang="en-US" sz="1400" dirty="0" smtClean="0">
                <a:solidFill>
                  <a:srgbClr val="FF0000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待优化</a:t>
            </a:r>
            <a:r>
              <a:rPr lang="zh-CN" altLang="en-US" sz="1400" dirty="0" smtClean="0">
                <a:solidFill>
                  <a:schemeClr val="tx1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）</a:t>
            </a:r>
            <a:endParaRPr lang="zh-CN" altLang="en-US" sz="1400" dirty="0" smtClean="0">
              <a:solidFill>
                <a:schemeClr val="tx1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</p:txBody>
      </p:sp>
      <p:cxnSp>
        <p:nvCxnSpPr>
          <p:cNvPr id="17" name="Straight Arrow Connector 17"/>
          <p:cNvCxnSpPr/>
          <p:nvPr/>
        </p:nvCxnSpPr>
        <p:spPr>
          <a:xfrm flipH="1" flipV="1">
            <a:off x="6381750" y="2465070"/>
            <a:ext cx="635" cy="808355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5589270" y="3273425"/>
            <a:ext cx="1586230" cy="339090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r>
              <a:rPr lang="zh-CN" altLang="en-US" sz="16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邻接矩阵（已知）</a:t>
            </a:r>
            <a:endParaRPr lang="zh-CN" altLang="en-US" sz="1600" dirty="0" smtClean="0"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</p:txBody>
      </p:sp>
      <p:sp>
        <p:nvSpPr>
          <p:cNvPr id="20" name="Rectangle 25"/>
          <p:cNvSpPr/>
          <p:nvPr/>
        </p:nvSpPr>
        <p:spPr>
          <a:xfrm>
            <a:off x="5589270" y="3284220"/>
            <a:ext cx="1663065" cy="315595"/>
          </a:xfrm>
          <a:prstGeom prst="rect">
            <a:avLst/>
          </a:prstGeom>
          <a:solidFill>
            <a:schemeClr val="accent2">
              <a:alpha val="38000"/>
            </a:schemeClr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19710" y="5309235"/>
            <a:ext cx="6073140" cy="248285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pPr indent="0" algn="l">
              <a:buFont typeface="Arial" panose="020B0604020202090204" pitchFamily="34" charset="0"/>
              <a:buNone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Regular" panose="020B0503020204020204" charset="-122"/>
                <a:ea typeface="Microsoft YaHei Regular" panose="020B0503020204020204" charset="-122"/>
                <a:cs typeface="Helvetica Neue Light" panose="02000503000000020004" charset="0"/>
                <a:sym typeface="Open Sans"/>
              </a:rPr>
              <a:t>Refer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Regular" panose="020B0503020204020204" charset="-122"/>
                <a:ea typeface="Microsoft YaHei Regular" panose="020B0503020204020204" charset="-122"/>
                <a:cs typeface="Helvetica Neue Light" panose="02000503000000020004" charset="0"/>
                <a:sym typeface="Open Sans"/>
              </a:rPr>
              <a:t>：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Regular" panose="020B0503020204020204" charset="-122"/>
                <a:ea typeface="Microsoft YaHei Regular" panose="020B0503020204020204" charset="-122"/>
                <a:cs typeface="Helvetica Neue Light" panose="02000503000000020004" charset="0"/>
                <a:sym typeface="Open Sans"/>
              </a:rPr>
              <a:t>Ahmed et al. 2013.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Regular" panose="020B0503020204020204" charset="-122"/>
                <a:ea typeface="Microsoft YaHei Regular" panose="020B0503020204020204" charset="-122"/>
                <a:cs typeface="Helvetica Neue Light" panose="02000503000000020004" charset="0"/>
                <a:sym typeface="Open Sans"/>
                <a:hlinkClick r:id="rId2"/>
              </a:rPr>
              <a:t>Distributed Natural Large Scale Graph Factorization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Regular" panose="020B0503020204020204" charset="-122"/>
                <a:ea typeface="Microsoft YaHei Regular" panose="020B0503020204020204" charset="-122"/>
                <a:cs typeface="Helvetica Neue Light" panose="02000503000000020004" charset="0"/>
                <a:sym typeface="Open Sans"/>
                <a:hlinkClick r:id="rId2"/>
              </a:rPr>
              <a:t>，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Regular" panose="020B0503020204020204" charset="-122"/>
                <a:ea typeface="Microsoft YaHei Regular" panose="020B0503020204020204" charset="-122"/>
                <a:cs typeface="Helvetica Neue Light" panose="02000503000000020004" charset="0"/>
                <a:sym typeface="Open Sans"/>
                <a:hlinkClick r:id="rId2"/>
              </a:rPr>
              <a:t>WWW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Microsoft YaHei Regular" panose="020B0503020204020204" charset="-122"/>
              <a:ea typeface="Microsoft YaHei Regular" panose="020B0503020204020204" charset="-122"/>
              <a:cs typeface="Helvetica Neue Light" panose="02000503000000020004" charset="0"/>
              <a:sym typeface="Open Sans"/>
              <a:hlinkClick r:id="rId2"/>
            </a:endParaRPr>
          </a:p>
        </p:txBody>
      </p:sp>
      <p:sp>
        <p:nvSpPr>
          <p:cNvPr id="7" name="Rectangle 25"/>
          <p:cNvSpPr/>
          <p:nvPr/>
        </p:nvSpPr>
        <p:spPr>
          <a:xfrm>
            <a:off x="5461000" y="878205"/>
            <a:ext cx="1663065" cy="358140"/>
          </a:xfrm>
          <a:prstGeom prst="rect">
            <a:avLst/>
          </a:prstGeom>
          <a:solidFill>
            <a:srgbClr val="D66140">
              <a:alpha val="38000"/>
            </a:srgbClr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600">
                <a:solidFill>
                  <a:schemeClr val="tx1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similarity</a:t>
            </a:r>
            <a:r>
              <a:rPr lang="zh-CN" altLang="en-US" sz="1600">
                <a:solidFill>
                  <a:schemeClr val="tx1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函数</a:t>
            </a:r>
            <a:endParaRPr lang="zh-CN" altLang="en-US" sz="1600">
              <a:solidFill>
                <a:schemeClr val="tx1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</p:txBody>
      </p:sp>
      <p:cxnSp>
        <p:nvCxnSpPr>
          <p:cNvPr id="22" name="Straight Arrow Connector 17"/>
          <p:cNvCxnSpPr/>
          <p:nvPr/>
        </p:nvCxnSpPr>
        <p:spPr>
          <a:xfrm flipH="1">
            <a:off x="6292215" y="1236345"/>
            <a:ext cx="635" cy="68707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3307" y="227554"/>
            <a:ext cx="8518496" cy="500956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Node Embedding</a:t>
            </a:r>
            <a:r>
              <a:rPr sz="2000" dirty="0"/>
              <a:t>：</a:t>
            </a:r>
            <a:r>
              <a:rPr lang="en-US" altLang="zh-CN" sz="2000" dirty="0"/>
              <a:t>Similarity</a:t>
            </a:r>
            <a:r>
              <a:rPr sz="2000" dirty="0"/>
              <a:t>定义</a:t>
            </a:r>
            <a:endParaRPr sz="2000" dirty="0"/>
          </a:p>
        </p:txBody>
      </p:sp>
      <p:sp>
        <p:nvSpPr>
          <p:cNvPr id="15" name="文本框 14"/>
          <p:cNvSpPr txBox="1"/>
          <p:nvPr/>
        </p:nvSpPr>
        <p:spPr>
          <a:xfrm>
            <a:off x="652145" y="1051560"/>
            <a:ext cx="7041515" cy="276860"/>
          </a:xfrm>
          <a:prstGeom prst="rect">
            <a:avLst/>
          </a:prstGeom>
          <a:noFill/>
          <a:ln>
            <a:noFill/>
          </a:ln>
        </p:spPr>
        <p:txBody>
          <a:bodyPr vert="horz" wrap="square" lIns="61529" tIns="0" rIns="0" bIns="0" numCol="1" anchor="t" anchorCtr="0" compatLnSpc="1">
            <a:spAutoFit/>
          </a:bodyPr>
          <a:p>
            <a:r>
              <a:rPr lang="zh-CN" altLang="en-US" sz="1800" dirty="0" smtClean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基于多跳（</a:t>
            </a:r>
            <a:r>
              <a:rPr lang="en-US" altLang="zh-CN" sz="1800" dirty="0" smtClean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multi-hop</a:t>
            </a:r>
            <a:r>
              <a:rPr lang="zh-CN" altLang="en-US" sz="1800" dirty="0" smtClean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）的相似性衡量【是否包含相邻邻居】：</a:t>
            </a:r>
            <a:endParaRPr lang="zh-CN" altLang="en-US" sz="1800" dirty="0" smtClean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 Regular" panose="020B0503020204020204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26060" y="5309235"/>
            <a:ext cx="6073140" cy="248285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pPr indent="0" algn="l">
              <a:buFont typeface="Arial" panose="020B0604020202090204" pitchFamily="34" charset="0"/>
              <a:buNone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Open Sans"/>
              </a:rPr>
              <a:t>Cao et al. 2015.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Open Sans"/>
                <a:hlinkClick r:id="rId1"/>
              </a:rPr>
              <a:t>GraRep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Open Sans"/>
                <a:hlinkClick r:id="rId1"/>
              </a:rPr>
              <a:t>: Learning Graph Representations with Global Structural Information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Open Sans"/>
              </a:rPr>
              <a:t>. CIKM.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Open Sans"/>
            </a:endParaRPr>
          </a:p>
          <a:p>
            <a:pPr indent="0" algn="l">
              <a:buFont typeface="Arial" panose="020B0604020202090204" pitchFamily="34" charset="0"/>
              <a:buNone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Open Sans"/>
              </a:rPr>
              <a:t>Ou et al. 2016.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Open Sans"/>
                <a:hlinkClick r:id="rId1"/>
              </a:rPr>
              <a:t>Asymmetric Transitivity Preserving Graph Embedding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Open Sans"/>
              </a:rPr>
              <a:t>. KDD.</a:t>
            </a:r>
            <a:endParaRPr lang="en-US" altLang="en-US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Open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06" y="1809346"/>
            <a:ext cx="2999814" cy="2419350"/>
          </a:xfrm>
          <a:prstGeom prst="rect">
            <a:avLst/>
          </a:prstGeom>
        </p:spPr>
      </p:pic>
      <p:sp>
        <p:nvSpPr>
          <p:cNvPr id="22" name="TextBox 7"/>
          <p:cNvSpPr txBox="1"/>
          <p:nvPr/>
        </p:nvSpPr>
        <p:spPr>
          <a:xfrm>
            <a:off x="4592320" y="1654810"/>
            <a:ext cx="3699510" cy="2573655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Open Sans"/>
              </a:rPr>
              <a:t>Red: </a:t>
            </a:r>
            <a:r>
              <a:rPr lang="zh-CN" altLang="en-US" sz="1600" dirty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Open Sans"/>
              </a:rPr>
              <a:t>目标节点</a:t>
            </a:r>
            <a:endParaRPr lang="en-US" sz="1600" dirty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Open Sans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sz="1600" dirty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Open Sans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600" dirty="0">
                <a:solidFill>
                  <a:srgbClr val="92D050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Open Sans"/>
              </a:rPr>
              <a:t>Green</a:t>
            </a:r>
            <a:r>
              <a:rPr lang="en-US" sz="1600" dirty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Open Sans"/>
              </a:rPr>
              <a:t>: 1</a:t>
            </a:r>
            <a:r>
              <a:rPr lang="zh-CN" altLang="en-US" sz="1600" dirty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Open Sans"/>
              </a:rPr>
              <a:t>跳邻居</a:t>
            </a:r>
            <a:endParaRPr lang="zh-CN" altLang="en-US" sz="1600" dirty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Open Sans"/>
            </a:endParaRPr>
          </a:p>
          <a:p>
            <a:pPr marL="720090" indent="-285750" fontAlgn="auto">
              <a:buFont typeface="Wingdings" panose="05000000000000000000" charset="0"/>
              <a:buChar char=""/>
            </a:pPr>
            <a:r>
              <a:rPr lang="en-US" sz="1600" dirty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Open Sans"/>
              </a:rPr>
              <a:t>A (adjacency matrix)</a:t>
            </a:r>
            <a:endParaRPr lang="en-US" sz="1600" dirty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Open Sans"/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en-US" sz="1600" dirty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Open Sans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600" dirty="0">
                <a:solidFill>
                  <a:srgbClr val="00B0F0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Open Sans"/>
              </a:rPr>
              <a:t>Blue</a:t>
            </a:r>
            <a:r>
              <a:rPr lang="en-US" sz="1600" dirty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Open Sans"/>
              </a:rPr>
              <a:t>:    2</a:t>
            </a:r>
            <a:r>
              <a:rPr lang="zh-CN" altLang="en-US" sz="1600" dirty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Open Sans"/>
              </a:rPr>
              <a:t>跳邻居</a:t>
            </a:r>
            <a:endParaRPr lang="zh-CN" altLang="en-US" sz="1600" dirty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Open Sans"/>
            </a:endParaRPr>
          </a:p>
          <a:p>
            <a:pPr marL="720090" indent="-285750" fontAlgn="auto">
              <a:buFont typeface="Wingdings" panose="05000000000000000000" charset="0"/>
              <a:buChar char=""/>
            </a:pPr>
            <a:r>
              <a:rPr lang="en-US" sz="1600" dirty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Open Sans"/>
              </a:rPr>
              <a:t>A</a:t>
            </a:r>
            <a:r>
              <a:rPr lang="en-US" sz="1600" baseline="30000" dirty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Open Sans"/>
              </a:rPr>
              <a:t>2 </a:t>
            </a:r>
            <a:endParaRPr lang="en-US" sz="1600" baseline="30000" dirty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Open Sans"/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endParaRPr lang="en-US" sz="1600" dirty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Open Sans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600" dirty="0">
                <a:solidFill>
                  <a:srgbClr val="B851FF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Open Sans"/>
              </a:rPr>
              <a:t>Purple</a:t>
            </a:r>
            <a:r>
              <a:rPr lang="en-US" sz="1600" dirty="0">
                <a:solidFill>
                  <a:srgbClr val="7030A0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Open Sans"/>
              </a:rPr>
              <a:t>: </a:t>
            </a:r>
            <a:r>
              <a:rPr lang="en-US" sz="1600" dirty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Open Sans"/>
              </a:rPr>
              <a:t>3</a:t>
            </a:r>
            <a:r>
              <a:rPr lang="zh-CN" altLang="en-US" sz="1600" dirty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Open Sans"/>
              </a:rPr>
              <a:t>跳邻居</a:t>
            </a:r>
            <a:endParaRPr lang="en-US" sz="1600" dirty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Open Sans"/>
            </a:endParaRPr>
          </a:p>
          <a:p>
            <a:pPr marL="720090" indent="-285750" fontAlgn="auto">
              <a:buFont typeface="Wingdings" panose="05000000000000000000" charset="0"/>
              <a:buChar char=""/>
            </a:pPr>
            <a:r>
              <a:rPr lang="en-US" sz="1600" dirty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Open Sans"/>
              </a:rPr>
              <a:t>A</a:t>
            </a:r>
            <a:r>
              <a:rPr lang="en-US" sz="1600" baseline="30000" dirty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Open Sans"/>
              </a:rPr>
              <a:t>3</a:t>
            </a:r>
            <a:endParaRPr lang="en-US" sz="1600" dirty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Open Sans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sz="1600" dirty="0">
              <a:solidFill>
                <a:srgbClr val="7030A0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Open Sans"/>
            </a:endParaRPr>
          </a:p>
        </p:txBody>
      </p:sp>
      <p:pic>
        <p:nvPicPr>
          <p:cNvPr id="23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610" y="4438015"/>
            <a:ext cx="4112740" cy="747771"/>
          </a:xfrm>
          <a:prstGeom prst="rect">
            <a:avLst/>
          </a:prstGeom>
        </p:spPr>
      </p:pic>
      <p:sp>
        <p:nvSpPr>
          <p:cNvPr id="24" name="Rectangle 25"/>
          <p:cNvSpPr/>
          <p:nvPr/>
        </p:nvSpPr>
        <p:spPr>
          <a:xfrm>
            <a:off x="5358765" y="4359275"/>
            <a:ext cx="605790" cy="541655"/>
          </a:xfrm>
          <a:prstGeom prst="rect">
            <a:avLst/>
          </a:prstGeom>
          <a:solidFill>
            <a:schemeClr val="accent2">
              <a:alpha val="38000"/>
            </a:schemeClr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cxnSp>
        <p:nvCxnSpPr>
          <p:cNvPr id="25" name="Straight Arrow Connector 17"/>
          <p:cNvCxnSpPr/>
          <p:nvPr/>
        </p:nvCxnSpPr>
        <p:spPr>
          <a:xfrm flipH="1">
            <a:off x="5964555" y="4629785"/>
            <a:ext cx="1123950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7088505" y="4490085"/>
            <a:ext cx="1302385" cy="280670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r>
              <a:rPr lang="zh-CN" altLang="en-US" sz="14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拟合多跳的结果</a:t>
            </a:r>
            <a:endParaRPr lang="zh-CN" altLang="en-US" sz="1400" dirty="0" smtClean="0"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</p:txBody>
      </p:sp>
      <p:sp>
        <p:nvSpPr>
          <p:cNvPr id="28" name="Rectangle 25"/>
          <p:cNvSpPr/>
          <p:nvPr/>
        </p:nvSpPr>
        <p:spPr>
          <a:xfrm>
            <a:off x="7088505" y="4438015"/>
            <a:ext cx="1302385" cy="332740"/>
          </a:xfrm>
          <a:prstGeom prst="rect">
            <a:avLst/>
          </a:prstGeom>
          <a:solidFill>
            <a:schemeClr val="accent2">
              <a:alpha val="38000"/>
            </a:schemeClr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accent4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3307" y="227554"/>
            <a:ext cx="8518496" cy="500956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Node Embedding</a:t>
            </a:r>
            <a:r>
              <a:rPr sz="2000" dirty="0"/>
              <a:t>：</a:t>
            </a:r>
            <a:r>
              <a:rPr lang="en-US" altLang="zh-CN" sz="2000" dirty="0"/>
              <a:t>Similarity</a:t>
            </a:r>
            <a:r>
              <a:rPr sz="2000" dirty="0"/>
              <a:t>定义</a:t>
            </a:r>
            <a:endParaRPr sz="2000" dirty="0"/>
          </a:p>
        </p:txBody>
      </p:sp>
      <p:sp>
        <p:nvSpPr>
          <p:cNvPr id="15" name="文本框 14"/>
          <p:cNvSpPr txBox="1"/>
          <p:nvPr/>
        </p:nvSpPr>
        <p:spPr>
          <a:xfrm>
            <a:off x="652145" y="1051560"/>
            <a:ext cx="7041515" cy="276860"/>
          </a:xfrm>
          <a:prstGeom prst="rect">
            <a:avLst/>
          </a:prstGeom>
          <a:noFill/>
          <a:ln>
            <a:noFill/>
          </a:ln>
        </p:spPr>
        <p:txBody>
          <a:bodyPr vert="horz" wrap="square" lIns="61529" tIns="0" rIns="0" bIns="0" numCol="1" anchor="t" anchorCtr="0" compatLnSpc="1">
            <a:spAutoFit/>
          </a:bodyPr>
          <a:p>
            <a:r>
              <a:rPr lang="zh-CN" altLang="en-US" sz="1800" dirty="0" smtClean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基于结构的相似性衡量：</a:t>
            </a:r>
            <a:endParaRPr lang="zh-CN" altLang="en-US" sz="1800" dirty="0" smtClean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 Regular" panose="020B0503020204020204" charset="-122"/>
              <a:sym typeface="+mn-ea"/>
            </a:endParaRPr>
          </a:p>
        </p:txBody>
      </p:sp>
      <p:sp>
        <p:nvSpPr>
          <p:cNvPr id="22" name="TextBox 7"/>
          <p:cNvSpPr txBox="1"/>
          <p:nvPr/>
        </p:nvSpPr>
        <p:spPr>
          <a:xfrm>
            <a:off x="4558665" y="1588135"/>
            <a:ext cx="3699510" cy="191135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Open Sans"/>
              </a:rPr>
              <a:t>结构相似性度量方法</a:t>
            </a:r>
            <a:endParaRPr lang="zh-CN" altLang="en-US" sz="1600" dirty="0">
              <a:solidFill>
                <a:schemeClr val="tx1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Open Sans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sz="1600" dirty="0">
              <a:solidFill>
                <a:srgbClr val="7030A0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Open Sans"/>
            </a:endParaRPr>
          </a:p>
          <a:p>
            <a:pPr marL="360045" lvl="1" indent="0" fontAlgn="auto">
              <a:buFont typeface="Wingdings" panose="05000000000000000000" charset="0"/>
              <a:buChar char=""/>
            </a:pPr>
            <a:r>
              <a:rPr lang="en-US" sz="1600" dirty="0" err="1">
                <a:sym typeface="+mn-ea"/>
              </a:rPr>
              <a:t> Jaccard</a:t>
            </a:r>
            <a:r>
              <a:rPr lang="en-US" sz="1600" dirty="0">
                <a:sym typeface="+mn-ea"/>
              </a:rPr>
              <a:t> similarity</a:t>
            </a:r>
            <a:endParaRPr lang="en-US" sz="1600" dirty="0">
              <a:sym typeface="+mn-ea"/>
            </a:endParaRPr>
          </a:p>
          <a:p>
            <a:pPr marL="360045" lvl="1" indent="0" fontAlgn="auto">
              <a:buFont typeface="Wingdings" panose="05000000000000000000" charset="0"/>
              <a:buNone/>
            </a:pPr>
            <a:endParaRPr lang="en-US" sz="1600" dirty="0"/>
          </a:p>
          <a:p>
            <a:pPr marL="360045" lvl="1" indent="0" fontAlgn="auto">
              <a:buFont typeface="Wingdings" panose="05000000000000000000" charset="0"/>
              <a:buChar char=""/>
            </a:pPr>
            <a:r>
              <a:rPr lang="en-US" sz="1600" dirty="0" err="1">
                <a:sym typeface="+mn-ea"/>
              </a:rPr>
              <a:t> Adamic</a:t>
            </a:r>
            <a:r>
              <a:rPr lang="en-US" sz="1600" dirty="0">
                <a:sym typeface="+mn-ea"/>
              </a:rPr>
              <a:t>-Adar score</a:t>
            </a:r>
            <a:endParaRPr lang="en-US" sz="1600" dirty="0">
              <a:sym typeface="+mn-ea"/>
            </a:endParaRPr>
          </a:p>
          <a:p>
            <a:pPr marL="360045" lvl="1" indent="0" fontAlgn="auto">
              <a:buFont typeface="Wingdings" panose="05000000000000000000" charset="0"/>
              <a:buChar char=""/>
            </a:pPr>
            <a:endParaRPr lang="en-US" sz="1600" dirty="0">
              <a:sym typeface="+mn-ea"/>
            </a:endParaRPr>
          </a:p>
          <a:p>
            <a:pPr marL="360045" lvl="1" indent="0" fontAlgn="auto">
              <a:buFont typeface="Wingdings" panose="05000000000000000000" charset="0"/>
              <a:buChar char=""/>
            </a:pPr>
            <a:r>
              <a:rPr lang="en-US" sz="1600" dirty="0">
                <a:sym typeface="+mn-ea"/>
              </a:rPr>
              <a:t> ...... </a:t>
            </a:r>
            <a:endParaRPr lang="en-US" sz="1600" dirty="0"/>
          </a:p>
          <a:p>
            <a:pPr marL="360045" indent="0" fontAlgn="auto">
              <a:buFont typeface="Wingdings" panose="05000000000000000000" charset="0"/>
              <a:buNone/>
            </a:pPr>
            <a:endParaRPr lang="zh-CN" altLang="en-US" sz="1600" dirty="0">
              <a:solidFill>
                <a:srgbClr val="7030A0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Open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064" y="1829031"/>
            <a:ext cx="3428998" cy="1670425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1410335" y="3936365"/>
            <a:ext cx="6195170" cy="826770"/>
            <a:chOff x="2362" y="5917"/>
            <a:chExt cx="11594" cy="15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62" y="5917"/>
              <a:ext cx="8820" cy="1525"/>
            </a:xfrm>
            <a:prstGeom prst="rect">
              <a:avLst/>
            </a:prstGeom>
          </p:spPr>
        </p:pic>
        <p:sp>
          <p:nvSpPr>
            <p:cNvPr id="4" name="Rectangle 25"/>
            <p:cNvSpPr/>
            <p:nvPr/>
          </p:nvSpPr>
          <p:spPr>
            <a:xfrm>
              <a:off x="9367" y="5917"/>
              <a:ext cx="1175" cy="853"/>
            </a:xfrm>
            <a:prstGeom prst="rect">
              <a:avLst/>
            </a:prstGeom>
            <a:solidFill>
              <a:schemeClr val="accent2">
                <a:alpha val="38000"/>
              </a:schemeClr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solidFill>
                  <a:schemeClr val="accent4"/>
                </a:solidFill>
              </a:endParaRPr>
            </a:p>
          </p:txBody>
        </p:sp>
        <p:sp>
          <p:nvSpPr>
            <p:cNvPr id="5" name="Rectangle 25"/>
            <p:cNvSpPr/>
            <p:nvPr/>
          </p:nvSpPr>
          <p:spPr>
            <a:xfrm>
              <a:off x="11398" y="6081"/>
              <a:ext cx="2558" cy="524"/>
            </a:xfrm>
            <a:prstGeom prst="rect">
              <a:avLst/>
            </a:prstGeom>
            <a:solidFill>
              <a:schemeClr val="accent2">
                <a:alpha val="38000"/>
              </a:schemeClr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solidFill>
                  <a:schemeClr val="accent4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1398" y="6160"/>
              <a:ext cx="2456" cy="36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61529" tIns="0" rIns="0" bIns="0" numCol="1" anchor="ctr" anchorCtr="0" compatLnSpc="1">
              <a:noAutofit/>
            </a:bodyPr>
            <a:p>
              <a:r>
                <a:rPr lang="zh-CN" altLang="en-US" sz="1400" dirty="0" smtClean="0">
                  <a:latin typeface="Microsoft YaHei Regular" panose="020B0503020204020204" charset="-122"/>
                  <a:ea typeface="Microsoft YaHei Regular" panose="020B0503020204020204" charset="-122"/>
                  <a:cs typeface="黑体" panose="02010600030101010101" charset="-122"/>
                </a:rPr>
                <a:t>任何结构性度量</a:t>
              </a:r>
              <a:endParaRPr lang="zh-CN" altLang="en-US" sz="14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endParaRPr>
            </a:p>
          </p:txBody>
        </p:sp>
        <p:cxnSp>
          <p:nvCxnSpPr>
            <p:cNvPr id="9" name="Straight Arrow Connector 17"/>
            <p:cNvCxnSpPr/>
            <p:nvPr/>
          </p:nvCxnSpPr>
          <p:spPr>
            <a:xfrm flipH="1">
              <a:off x="10489" y="6343"/>
              <a:ext cx="910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/>
          <p:cNvSpPr txBox="1"/>
          <p:nvPr/>
        </p:nvSpPr>
        <p:spPr>
          <a:xfrm>
            <a:off x="313055" y="2043430"/>
            <a:ext cx="603250" cy="232410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r>
              <a:rPr lang="en-US" altLang="zh-CN" sz="16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u</a:t>
            </a:r>
            <a:r>
              <a:rPr lang="zh-CN" altLang="en-US" sz="16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子图</a:t>
            </a:r>
            <a:endParaRPr lang="zh-CN" altLang="en-US" sz="1600" dirty="0" smtClean="0"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39515" y="1811020"/>
            <a:ext cx="603250" cy="232410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r>
              <a:rPr lang="en-US" altLang="zh-CN" sz="16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v</a:t>
            </a:r>
            <a:r>
              <a:rPr lang="zh-CN" altLang="en-US" sz="16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子图</a:t>
            </a:r>
            <a:endParaRPr lang="zh-CN" altLang="en-US" sz="1600" dirty="0" smtClean="0"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</p:txBody>
      </p:sp>
      <p:sp>
        <p:nvSpPr>
          <p:cNvPr id="14" name="Rectangle 25"/>
          <p:cNvSpPr/>
          <p:nvPr/>
        </p:nvSpPr>
        <p:spPr>
          <a:xfrm>
            <a:off x="3739515" y="1811020"/>
            <a:ext cx="690245" cy="232410"/>
          </a:xfrm>
          <a:prstGeom prst="rect">
            <a:avLst/>
          </a:prstGeom>
          <a:solidFill>
            <a:srgbClr val="0C4AA1">
              <a:alpha val="38000"/>
            </a:srgbClr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16" name="Rectangle 25"/>
          <p:cNvSpPr/>
          <p:nvPr/>
        </p:nvSpPr>
        <p:spPr>
          <a:xfrm>
            <a:off x="269875" y="2043430"/>
            <a:ext cx="690245" cy="232410"/>
          </a:xfrm>
          <a:prstGeom prst="rect">
            <a:avLst/>
          </a:prstGeom>
          <a:solidFill>
            <a:srgbClr val="CD2427">
              <a:alpha val="38000"/>
            </a:srgbClr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accent4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3307" y="227554"/>
            <a:ext cx="8518496" cy="500956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Node Embedding</a:t>
            </a:r>
            <a:r>
              <a:rPr sz="2000" dirty="0"/>
              <a:t>：</a:t>
            </a:r>
            <a:r>
              <a:rPr lang="en-US" altLang="zh-CN" sz="2000" dirty="0"/>
              <a:t>Similarity</a:t>
            </a:r>
            <a:r>
              <a:rPr sz="2000" dirty="0"/>
              <a:t>定义</a:t>
            </a:r>
            <a:endParaRPr sz="2000" dirty="0"/>
          </a:p>
        </p:txBody>
      </p:sp>
      <p:sp>
        <p:nvSpPr>
          <p:cNvPr id="15" name="文本框 14"/>
          <p:cNvSpPr txBox="1"/>
          <p:nvPr/>
        </p:nvSpPr>
        <p:spPr>
          <a:xfrm>
            <a:off x="652145" y="1051560"/>
            <a:ext cx="7041515" cy="3416300"/>
          </a:xfrm>
          <a:prstGeom prst="rect">
            <a:avLst/>
          </a:prstGeom>
          <a:noFill/>
          <a:ln>
            <a:noFill/>
          </a:ln>
        </p:spPr>
        <p:txBody>
          <a:bodyPr vert="horz" wrap="square" lIns="61529" tIns="0" rIns="0" bIns="0" numCol="1" anchor="t" anchorCtr="0" compatLnSpc="1">
            <a:spAutoFit/>
          </a:bodyPr>
          <a:p>
            <a:r>
              <a:rPr lang="zh-CN" altLang="en-US" sz="1800" dirty="0" smtClean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总结当前的做法：</a:t>
            </a:r>
            <a:endParaRPr lang="zh-CN" altLang="en-US" sz="1800" dirty="0" smtClean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 Regular" panose="020B0503020204020204" charset="-122"/>
              <a:sym typeface="+mn-ea"/>
            </a:endParaRPr>
          </a:p>
          <a:p>
            <a:endParaRPr lang="zh-CN" altLang="en-US" sz="1800" dirty="0" smtClean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"/>
            </a:pPr>
            <a:r>
              <a:rPr lang="zh-CN" altLang="en-US" sz="16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定义两个节点的相似度量：eg：邻接矩阵；</a:t>
            </a:r>
            <a:endParaRPr lang="zh-CN" altLang="en-US" sz="1600" dirty="0" smtClean="0">
              <a:solidFill>
                <a:schemeClr val="accent2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"/>
            </a:pPr>
            <a:endParaRPr lang="zh-CN" altLang="en-US" sz="1600" dirty="0" smtClean="0">
              <a:solidFill>
                <a:schemeClr val="accent2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"/>
            </a:pPr>
            <a:r>
              <a:rPr lang="zh-CN" altLang="en-US" sz="16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优化embedding参数，使得参数能尽量拟合定义的相似度量；</a:t>
            </a:r>
            <a:endParaRPr lang="zh-CN" altLang="en-US" sz="1800" dirty="0" smtClean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 Regular" panose="020B0503020204020204" charset="-122"/>
              <a:sym typeface="+mn-ea"/>
            </a:endParaRPr>
          </a:p>
          <a:p>
            <a:endParaRPr lang="zh-CN" altLang="en-US" sz="1800" dirty="0" smtClean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 Regular" panose="020B0503020204020204" charset="-122"/>
              <a:sym typeface="+mn-ea"/>
            </a:endParaRPr>
          </a:p>
          <a:p>
            <a:endParaRPr lang="zh-CN" altLang="en-US" sz="1800" dirty="0" smtClean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 Regular" panose="020B0503020204020204" charset="-122"/>
              <a:sym typeface="+mn-ea"/>
            </a:endParaRPr>
          </a:p>
          <a:p>
            <a:r>
              <a:rPr lang="zh-CN" altLang="en-US" sz="1800" dirty="0" smtClean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存在的问题：</a:t>
            </a:r>
            <a:endParaRPr lang="zh-CN" altLang="en-US" sz="1800" dirty="0" smtClean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 Regular" panose="020B0503020204020204" charset="-122"/>
              <a:sym typeface="+mn-ea"/>
            </a:endParaRPr>
          </a:p>
          <a:p>
            <a:endParaRPr lang="zh-CN" altLang="en-US" sz="1800" dirty="0" smtClean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"/>
            </a:pPr>
            <a:r>
              <a:rPr lang="zh-CN" altLang="en-US" sz="16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计算量较大，需要计算O(|V|</a:t>
            </a:r>
            <a:r>
              <a:rPr lang="zh-CN" altLang="en-US" sz="1600" baseline="300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2</a:t>
            </a:r>
            <a:r>
              <a:rPr lang="zh-CN" altLang="en-US" sz="16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)的节点对；</a:t>
            </a:r>
            <a:endParaRPr lang="zh-CN" altLang="en-US" sz="1600" dirty="0" smtClean="0">
              <a:solidFill>
                <a:schemeClr val="accent2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"/>
            </a:pPr>
            <a:endParaRPr lang="zh-CN" altLang="en-US" sz="1600" dirty="0" smtClean="0">
              <a:solidFill>
                <a:schemeClr val="accent2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"/>
            </a:pPr>
            <a:r>
              <a:rPr lang="zh-CN" altLang="en-US" sz="16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需要人工定义各种相似度度量方法；</a:t>
            </a:r>
            <a:endParaRPr lang="zh-CN" altLang="en-US" sz="1800" dirty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endParaRPr lang="zh-CN" altLang="en-US" sz="1800" dirty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3307" y="227554"/>
            <a:ext cx="8518496" cy="500956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Node Embedding</a:t>
            </a:r>
            <a:r>
              <a:rPr sz="2000" dirty="0"/>
              <a:t>：</a:t>
            </a:r>
            <a:r>
              <a:rPr lang="en-US" altLang="zh-CN" sz="2000" dirty="0"/>
              <a:t>Similarity</a:t>
            </a:r>
            <a:r>
              <a:rPr sz="2000" dirty="0"/>
              <a:t>定义</a:t>
            </a:r>
            <a:endParaRPr sz="2000" dirty="0"/>
          </a:p>
        </p:txBody>
      </p:sp>
      <p:sp>
        <p:nvSpPr>
          <p:cNvPr id="15" name="文本框 14"/>
          <p:cNvSpPr txBox="1"/>
          <p:nvPr/>
        </p:nvSpPr>
        <p:spPr>
          <a:xfrm>
            <a:off x="652145" y="1051560"/>
            <a:ext cx="7041515" cy="276860"/>
          </a:xfrm>
          <a:prstGeom prst="rect">
            <a:avLst/>
          </a:prstGeom>
          <a:noFill/>
          <a:ln>
            <a:noFill/>
          </a:ln>
        </p:spPr>
        <p:txBody>
          <a:bodyPr vert="horz" wrap="square" lIns="61529" tIns="0" rIns="0" bIns="0" numCol="1" anchor="t" anchorCtr="0" compatLnSpc="1">
            <a:spAutoFit/>
          </a:bodyPr>
          <a:p>
            <a:r>
              <a:rPr lang="zh-CN" altLang="en-US" sz="1800" dirty="0" smtClean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基于网络随机游走的方案：</a:t>
            </a:r>
            <a:endParaRPr lang="zh-CN" altLang="en-US" sz="1800" dirty="0" smtClean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 Regular" panose="020B050302020402020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397760" y="1684655"/>
            <a:ext cx="4588510" cy="523875"/>
            <a:chOff x="2716" y="3078"/>
            <a:chExt cx="8766" cy="1020"/>
          </a:xfrm>
        </p:grpSpPr>
        <p:sp>
          <p:nvSpPr>
            <p:cNvPr id="7" name="TextBox 6"/>
            <p:cNvSpPr txBox="1"/>
            <p:nvPr/>
          </p:nvSpPr>
          <p:spPr>
            <a:xfrm>
              <a:off x="5722" y="3078"/>
              <a:ext cx="5760" cy="10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69" tIns="68569" rIns="68569" bIns="68569" rtlCol="0" anchor="t" anchorCtr="0">
              <a:noAutofit/>
            </a:bodyPr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Microsoft YaHei Regular" panose="020B0503020204020204" charset="-122"/>
                  <a:ea typeface="Microsoft YaHei Regular" panose="020B0503020204020204" charset="-122"/>
                  <a:cs typeface="Microsoft YaHei Regular" panose="020B0503020204020204" charset="-122"/>
                  <a:sym typeface="Open Sans"/>
                </a:rPr>
                <a:t>拟合</a:t>
              </a:r>
              <a:r>
                <a:rPr lang="en-US" altLang="zh-CN" sz="1600" dirty="0">
                  <a:solidFill>
                    <a:schemeClr val="tx1"/>
                  </a:solidFill>
                  <a:latin typeface="Microsoft YaHei Regular" panose="020B0503020204020204" charset="-122"/>
                  <a:ea typeface="Microsoft YaHei Regular" panose="020B0503020204020204" charset="-122"/>
                  <a:cs typeface="Microsoft YaHei Regular" panose="020B0503020204020204" charset="-122"/>
                  <a:sym typeface="Open Sans"/>
                </a:rPr>
                <a:t>u</a:t>
              </a:r>
              <a:r>
                <a:rPr lang="zh-CN" altLang="en-US" sz="1600" dirty="0">
                  <a:solidFill>
                    <a:schemeClr val="tx1"/>
                  </a:solidFill>
                  <a:latin typeface="Microsoft YaHei Regular" panose="020B0503020204020204" charset="-122"/>
                  <a:ea typeface="Microsoft YaHei Regular" panose="020B0503020204020204" charset="-122"/>
                  <a:cs typeface="Microsoft YaHei Regular" panose="020B0503020204020204" charset="-122"/>
                  <a:sym typeface="Open Sans"/>
                </a:rPr>
                <a:t>和</a:t>
              </a:r>
              <a:r>
                <a:rPr lang="en-US" altLang="zh-CN" sz="1600" dirty="0">
                  <a:solidFill>
                    <a:schemeClr val="tx1"/>
                  </a:solidFill>
                  <a:latin typeface="Microsoft YaHei Regular" panose="020B0503020204020204" charset="-122"/>
                  <a:ea typeface="Microsoft YaHei Regular" panose="020B0503020204020204" charset="-122"/>
                  <a:cs typeface="Microsoft YaHei Regular" panose="020B0503020204020204" charset="-122"/>
                  <a:sym typeface="Open Sans"/>
                </a:rPr>
                <a:t>v</a:t>
              </a:r>
              <a:r>
                <a:rPr lang="zh-CN" altLang="en-US" sz="1600" dirty="0">
                  <a:solidFill>
                    <a:schemeClr val="tx1"/>
                  </a:solidFill>
                  <a:latin typeface="Microsoft YaHei Regular" panose="020B0503020204020204" charset="-122"/>
                  <a:ea typeface="Microsoft YaHei Regular" panose="020B0503020204020204" charset="-122"/>
                  <a:cs typeface="Microsoft YaHei Regular" panose="020B0503020204020204" charset="-122"/>
                  <a:sym typeface="Open Sans"/>
                </a:rPr>
                <a:t>在网络</a:t>
              </a:r>
              <a:r>
                <a:rPr lang="zh-CN" altLang="en-US" sz="1600" dirty="0">
                  <a:solidFill>
                    <a:srgbClr val="FF0000"/>
                  </a:solidFill>
                  <a:latin typeface="Microsoft YaHei Regular" panose="020B0503020204020204" charset="-122"/>
                  <a:ea typeface="Microsoft YaHei Regular" panose="020B0503020204020204" charset="-122"/>
                  <a:cs typeface="Microsoft YaHei Regular" panose="020B0503020204020204" charset="-122"/>
                  <a:sym typeface="Open Sans"/>
                </a:rPr>
                <a:t>游走</a:t>
              </a:r>
              <a:r>
                <a:rPr lang="zh-CN" altLang="en-US" sz="1600" dirty="0">
                  <a:solidFill>
                    <a:schemeClr val="tx1"/>
                  </a:solidFill>
                  <a:latin typeface="Microsoft YaHei Regular" panose="020B0503020204020204" charset="-122"/>
                  <a:ea typeface="Microsoft YaHei Regular" panose="020B0503020204020204" charset="-122"/>
                  <a:cs typeface="Microsoft YaHei Regular" panose="020B0503020204020204" charset="-122"/>
                  <a:sym typeface="Open Sans"/>
                </a:rPr>
                <a:t>得到的路径中的</a:t>
              </a:r>
              <a:r>
                <a:rPr lang="zh-CN" altLang="en-US" sz="1600" dirty="0">
                  <a:solidFill>
                    <a:srgbClr val="FF0000"/>
                  </a:solidFill>
                  <a:latin typeface="Microsoft YaHei Regular" panose="020B0503020204020204" charset="-122"/>
                  <a:ea typeface="Microsoft YaHei Regular" panose="020B0503020204020204" charset="-122"/>
                  <a:cs typeface="Microsoft YaHei Regular" panose="020B0503020204020204" charset="-122"/>
                  <a:sym typeface="Open Sans"/>
                </a:rPr>
                <a:t>共现概率</a:t>
              </a:r>
              <a:endParaRPr lang="zh-CN" altLang="en-US" sz="1600" dirty="0">
                <a:solidFill>
                  <a:srgbClr val="FF0000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Open Sans"/>
              </a:endParaRPr>
            </a:p>
          </p:txBody>
        </p:sp>
        <p:pic>
          <p:nvPicPr>
            <p:cNvPr id="10" name="Picture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716" y="3078"/>
              <a:ext cx="2742" cy="1020"/>
            </a:xfrm>
            <a:prstGeom prst="rect">
              <a:avLst/>
            </a:prstGeom>
          </p:spPr>
        </p:pic>
      </p:grpSp>
      <p:sp>
        <p:nvSpPr>
          <p:cNvPr id="18" name="文本框 17"/>
          <p:cNvSpPr txBox="1"/>
          <p:nvPr/>
        </p:nvSpPr>
        <p:spPr>
          <a:xfrm>
            <a:off x="313055" y="3403600"/>
            <a:ext cx="4204335" cy="1469390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t" anchorCtr="0" compatLnSpc="1">
            <a:noAutofit/>
          </a:bodyPr>
          <a:p>
            <a:pPr algn="l"/>
            <a:r>
              <a:rPr lang="zh-CN" altLang="en-US" sz="16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关键步骤：</a:t>
            </a:r>
            <a:endParaRPr lang="zh-CN" altLang="en-US" sz="1600" dirty="0" smtClean="0"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  <a:p>
            <a:pPr algn="l"/>
            <a:endParaRPr lang="zh-CN" altLang="en-US" sz="1600" dirty="0" smtClean="0"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  <a:p>
            <a:pPr algn="l"/>
            <a:r>
              <a:rPr lang="zh-CN" altLang="en-US" sz="1600" dirty="0" smtClean="0">
                <a:solidFill>
                  <a:srgbClr val="FF0000"/>
                </a:solidFill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游走</a:t>
            </a:r>
            <a:r>
              <a:rPr lang="zh-CN" altLang="en-US" sz="16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：</a:t>
            </a:r>
            <a:r>
              <a:rPr lang="zh-CN" altLang="en-US" sz="16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  <a:sym typeface="+mn-ea"/>
              </a:rPr>
              <a:t>制定</a:t>
            </a:r>
            <a:r>
              <a:rPr lang="zh-CN" altLang="en-US" sz="1600" dirty="0" smtClean="0">
                <a:solidFill>
                  <a:srgbClr val="FF0000"/>
                </a:solidFill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游走</a:t>
            </a:r>
            <a:r>
              <a:rPr lang="zh-CN" altLang="en-US" sz="16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的策略</a:t>
            </a:r>
            <a:r>
              <a:rPr lang="en-US" altLang="zh-CN" sz="16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R</a:t>
            </a:r>
            <a:r>
              <a:rPr lang="zh-CN" altLang="en-US" sz="16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；</a:t>
            </a:r>
            <a:endParaRPr lang="zh-CN" altLang="en-US" sz="1600" dirty="0" smtClean="0"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  <a:p>
            <a:pPr algn="l"/>
            <a:endParaRPr lang="zh-CN" altLang="en-US" sz="1600" dirty="0" smtClean="0"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  <a:p>
            <a:pPr algn="l"/>
            <a:r>
              <a:rPr lang="zh-CN" altLang="en-US" sz="1600" dirty="0" smtClean="0">
                <a:solidFill>
                  <a:srgbClr val="FF0000"/>
                </a:solidFill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共现</a:t>
            </a:r>
            <a:r>
              <a:rPr lang="zh-CN" altLang="en-US" sz="16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：建模游走</a:t>
            </a:r>
            <a:r>
              <a:rPr lang="zh-CN" altLang="en-US" sz="1600" dirty="0" smtClean="0">
                <a:solidFill>
                  <a:srgbClr val="FF0000"/>
                </a:solidFill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序列</a:t>
            </a:r>
            <a:r>
              <a:rPr lang="zh-CN" altLang="en-US" sz="16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中两个节点的共现概率；</a:t>
            </a:r>
            <a:endParaRPr lang="zh-CN" altLang="en-US" sz="1600" dirty="0" smtClean="0"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401820" y="2785745"/>
            <a:ext cx="3866515" cy="2269490"/>
            <a:chOff x="7360" y="4832"/>
            <a:chExt cx="6190" cy="3546"/>
          </a:xfrm>
        </p:grpSpPr>
        <p:pic>
          <p:nvPicPr>
            <p:cNvPr id="13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60" y="4832"/>
              <a:ext cx="6190" cy="3546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9593" y="6498"/>
              <a:ext cx="273" cy="33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61529" tIns="0" rIns="0" bIns="0" numCol="1" anchor="ctr" anchorCtr="0" compatLnSpc="1">
              <a:noAutofit/>
            </a:bodyPr>
            <a:p>
              <a:r>
                <a:rPr lang="en-US" altLang="zh-CN" sz="900" i="1" dirty="0" smtClean="0">
                  <a:latin typeface="Microsoft YaHei" panose="020B0503020204020204" charset="-122"/>
                  <a:ea typeface="Microsoft YaHei" panose="020B0503020204020204" charset="-122"/>
                  <a:cs typeface="黑体" panose="02010600030101010101" charset="-122"/>
                </a:rPr>
                <a:t>m</a:t>
              </a:r>
              <a:endParaRPr lang="en-US" altLang="zh-CN" sz="900" i="1" dirty="0" smtClean="0">
                <a:latin typeface="Microsoft YaHei" panose="020B0503020204020204" charset="-122"/>
                <a:ea typeface="Microsoft YaHei" panose="020B0503020204020204" charset="-122"/>
                <a:cs typeface="黑体" panose="02010600030101010101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0135" y="6897"/>
              <a:ext cx="273" cy="33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61529" tIns="0" rIns="0" bIns="0" numCol="1" anchor="ctr" anchorCtr="0" compatLnSpc="1">
              <a:noAutofit/>
            </a:bodyPr>
            <a:p>
              <a:r>
                <a:rPr lang="en-US" altLang="zh-CN" sz="900" i="1" dirty="0" smtClean="0">
                  <a:latin typeface="Microsoft YaHei" panose="020B0503020204020204" charset="-122"/>
                  <a:ea typeface="Microsoft YaHei" panose="020B0503020204020204" charset="-122"/>
                  <a:cs typeface="黑体" panose="02010600030101010101" charset="-122"/>
                </a:rPr>
                <a:t>n</a:t>
              </a:r>
              <a:endParaRPr lang="en-US" altLang="zh-CN" sz="900" i="1" dirty="0" smtClean="0">
                <a:latin typeface="Microsoft YaHei" panose="020B0503020204020204" charset="-122"/>
                <a:ea typeface="Microsoft YaHei" panose="020B0503020204020204" charset="-122"/>
                <a:cs typeface="黑体" panose="02010600030101010101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2314575" y="1572895"/>
            <a:ext cx="1103630" cy="786765"/>
          </a:xfrm>
          <a:prstGeom prst="rect">
            <a:avLst/>
          </a:prstGeom>
          <a:solidFill>
            <a:schemeClr val="accent2">
              <a:alpha val="38000"/>
            </a:schemeClr>
          </a:solidFill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endParaRPr lang="zh-CN" altLang="en-US" sz="2000" dirty="0" smtClean="0">
              <a:latin typeface="黑体" panose="02010600030101010101" charset="-122"/>
              <a:ea typeface="黑体" panose="02010600030101010101" charset="-122"/>
              <a:cs typeface="黑体" panose="0201060003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314575" y="2696845"/>
            <a:ext cx="1103630" cy="321310"/>
          </a:xfrm>
          <a:prstGeom prst="rect">
            <a:avLst/>
          </a:prstGeom>
          <a:solidFill>
            <a:schemeClr val="accent2">
              <a:alpha val="38000"/>
            </a:schemeClr>
          </a:solidFill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pPr algn="ctr"/>
            <a:r>
              <a:rPr lang="zh-CN" altLang="en-US" sz="14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优化参数</a:t>
            </a:r>
            <a:endParaRPr lang="zh-CN" altLang="en-US" sz="1400" dirty="0" smtClean="0"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</p:txBody>
      </p:sp>
      <p:cxnSp>
        <p:nvCxnSpPr>
          <p:cNvPr id="11" name="Straight Arrow Connector 17"/>
          <p:cNvCxnSpPr>
            <a:stCxn id="9" idx="0"/>
            <a:endCxn id="8" idx="2"/>
          </p:cNvCxnSpPr>
          <p:nvPr/>
        </p:nvCxnSpPr>
        <p:spPr>
          <a:xfrm flipV="1">
            <a:off x="2866390" y="2359660"/>
            <a:ext cx="0" cy="337185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3307" y="227554"/>
            <a:ext cx="8518496" cy="500956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Node Embedding</a:t>
            </a:r>
            <a:r>
              <a:rPr sz="2000" dirty="0"/>
              <a:t>：</a:t>
            </a:r>
            <a:r>
              <a:rPr lang="en-US" altLang="zh-CN" sz="2000" dirty="0"/>
              <a:t>Similarity</a:t>
            </a:r>
            <a:r>
              <a:rPr sz="2000" dirty="0"/>
              <a:t>定义</a:t>
            </a:r>
            <a:endParaRPr sz="2000" dirty="0"/>
          </a:p>
        </p:txBody>
      </p:sp>
      <p:sp>
        <p:nvSpPr>
          <p:cNvPr id="15" name="文本框 14"/>
          <p:cNvSpPr txBox="1"/>
          <p:nvPr/>
        </p:nvSpPr>
        <p:spPr>
          <a:xfrm>
            <a:off x="652145" y="1051560"/>
            <a:ext cx="7041515" cy="276860"/>
          </a:xfrm>
          <a:prstGeom prst="rect">
            <a:avLst/>
          </a:prstGeom>
          <a:noFill/>
          <a:ln>
            <a:noFill/>
          </a:ln>
        </p:spPr>
        <p:txBody>
          <a:bodyPr vert="horz" wrap="square" lIns="61529" tIns="0" rIns="0" bIns="0" numCol="1" anchor="t" anchorCtr="0" compatLnSpc="1">
            <a:spAutoFit/>
          </a:bodyPr>
          <a:p>
            <a:r>
              <a:rPr lang="zh-CN" altLang="en-US" sz="1800" dirty="0" smtClean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基于网络随机游走的方案：为什么随机游走</a:t>
            </a:r>
            <a:endParaRPr lang="zh-CN" altLang="en-US" sz="1800" dirty="0" smtClean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 Regular" panose="020B0503020204020204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76605" y="3018155"/>
            <a:ext cx="4032250" cy="2554605"/>
          </a:xfrm>
          <a:prstGeom prst="rect">
            <a:avLst/>
          </a:prstGeom>
          <a:noFill/>
          <a:ln>
            <a:noFill/>
          </a:ln>
        </p:spPr>
        <p:txBody>
          <a:bodyPr vert="horz" wrap="square" lIns="61529" tIns="0" rIns="0" bIns="0" numCol="1" anchor="t" anchorCtr="0" compatLnSpc="1">
            <a:normAutofit/>
          </a:bodyPr>
          <a:p>
            <a:pPr algn="l"/>
            <a:r>
              <a:rPr lang="zh-CN" altLang="en-US" sz="16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两大优势：</a:t>
            </a:r>
            <a:endParaRPr lang="zh-CN" altLang="en-US" sz="1600" dirty="0" smtClean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  <a:p>
            <a:pPr algn="l"/>
            <a:endParaRPr lang="zh-CN" altLang="en-US" sz="1600" dirty="0" smtClean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  <a:p>
            <a:pPr marL="342900" indent="-342900" algn="l">
              <a:buFont typeface="Wingdings" panose="05000000000000000000" charset="0"/>
              <a:buChar char=""/>
            </a:pPr>
            <a:r>
              <a:rPr lang="en-US" sz="1600" dirty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Expressivity</a:t>
            </a:r>
            <a:r>
              <a:rPr lang="zh-CN" altLang="en-US" sz="1600" dirty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：出现在游走路径上的节点</a:t>
            </a:r>
            <a:endParaRPr lang="zh-CN" altLang="en-US" sz="1600" dirty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lang="zh-CN" altLang="en-US" sz="1600" dirty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天然具有相似的特征，且包含高阶信息；</a:t>
            </a:r>
            <a:endParaRPr lang="zh-CN" altLang="en-US" sz="1600" dirty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"/>
            </a:pPr>
            <a:endParaRPr lang="zh-CN" altLang="en-US" sz="1600" dirty="0" smtClean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"/>
            </a:pPr>
            <a:r>
              <a:rPr lang="en-US" sz="1600" dirty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Efficiency</a:t>
            </a:r>
            <a:r>
              <a:rPr lang="zh-CN" altLang="en-US" sz="1600" dirty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：只需要考虑在一条游走路径</a:t>
            </a:r>
            <a:endParaRPr lang="zh-CN" altLang="en-US" sz="1600" dirty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lang="zh-CN" altLang="en-US" sz="1600" dirty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上的</a:t>
            </a:r>
            <a:r>
              <a:rPr lang="zh-CN" altLang="en-US" sz="1600" dirty="0" smtClean="0">
                <a:solidFill>
                  <a:srgbClr val="FF0000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节点之间共现</a:t>
            </a:r>
            <a:r>
              <a:rPr lang="zh-CN" altLang="en-US" sz="16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建模，而不需要考虑所有</a:t>
            </a:r>
            <a:endParaRPr lang="zh-CN" altLang="en-US" sz="1600" dirty="0" smtClean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lang="zh-CN" altLang="en-US" sz="16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节点之间的组合；</a:t>
            </a:r>
            <a:endParaRPr lang="zh-CN" altLang="en-US" sz="1600" dirty="0" smtClean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  <a:p>
            <a:pPr algn="l"/>
            <a:endParaRPr lang="zh-CN" altLang="en-US" sz="1600" dirty="0" smtClean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049520" y="2759710"/>
            <a:ext cx="3866515" cy="2269490"/>
            <a:chOff x="7360" y="4832"/>
            <a:chExt cx="6190" cy="3546"/>
          </a:xfrm>
        </p:grpSpPr>
        <p:pic>
          <p:nvPicPr>
            <p:cNvPr id="13" name="Picture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360" y="4832"/>
              <a:ext cx="6190" cy="3546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9593" y="6498"/>
              <a:ext cx="273" cy="33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61529" tIns="0" rIns="0" bIns="0" numCol="1" anchor="ctr" anchorCtr="0" compatLnSpc="1">
              <a:noAutofit/>
            </a:bodyPr>
            <a:p>
              <a:r>
                <a:rPr lang="en-US" altLang="zh-CN" sz="900" i="1" dirty="0" smtClean="0">
                  <a:latin typeface="Microsoft YaHei" panose="020B0503020204020204" charset="-122"/>
                  <a:ea typeface="Microsoft YaHei" panose="020B0503020204020204" charset="-122"/>
                  <a:cs typeface="黑体" panose="02010600030101010101" charset="-122"/>
                </a:rPr>
                <a:t>m</a:t>
              </a:r>
              <a:endParaRPr lang="en-US" altLang="zh-CN" sz="900" i="1" dirty="0" smtClean="0">
                <a:latin typeface="Microsoft YaHei" panose="020B0503020204020204" charset="-122"/>
                <a:ea typeface="Microsoft YaHei" panose="020B0503020204020204" charset="-122"/>
                <a:cs typeface="黑体" panose="02010600030101010101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0135" y="6897"/>
              <a:ext cx="273" cy="33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61529" tIns="0" rIns="0" bIns="0" numCol="1" anchor="ctr" anchorCtr="0" compatLnSpc="1">
              <a:noAutofit/>
            </a:bodyPr>
            <a:p>
              <a:r>
                <a:rPr lang="en-US" altLang="zh-CN" sz="900" i="1" dirty="0" smtClean="0">
                  <a:latin typeface="Microsoft YaHei" panose="020B0503020204020204" charset="-122"/>
                  <a:ea typeface="Microsoft YaHei" panose="020B0503020204020204" charset="-122"/>
                  <a:cs typeface="黑体" panose="02010600030101010101" charset="-122"/>
                </a:rPr>
                <a:t>n</a:t>
              </a:r>
              <a:endParaRPr lang="en-US" altLang="zh-CN" sz="900" i="1" dirty="0" smtClean="0">
                <a:latin typeface="Microsoft YaHei" panose="020B0503020204020204" charset="-122"/>
                <a:ea typeface="Microsoft YaHei" panose="020B0503020204020204" charset="-122"/>
                <a:cs typeface="黑体" panose="02010600030101010101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314575" y="1572895"/>
            <a:ext cx="4671695" cy="1445260"/>
            <a:chOff x="3645" y="2477"/>
            <a:chExt cx="7357" cy="2276"/>
          </a:xfrm>
        </p:grpSpPr>
        <p:grpSp>
          <p:nvGrpSpPr>
            <p:cNvPr id="12" name="组合 11"/>
            <p:cNvGrpSpPr/>
            <p:nvPr/>
          </p:nvGrpSpPr>
          <p:grpSpPr>
            <a:xfrm>
              <a:off x="3776" y="2653"/>
              <a:ext cx="7226" cy="825"/>
              <a:chOff x="2716" y="3078"/>
              <a:chExt cx="8766" cy="1020"/>
            </a:xfrm>
          </p:grpSpPr>
          <p:sp>
            <p:nvSpPr>
              <p:cNvPr id="14" name="TextBox 6"/>
              <p:cNvSpPr txBox="1"/>
              <p:nvPr/>
            </p:nvSpPr>
            <p:spPr>
              <a:xfrm>
                <a:off x="5722" y="3078"/>
                <a:ext cx="5760" cy="10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69" tIns="68569" rIns="68569" bIns="68569" rtlCol="0" anchor="t" anchorCtr="0">
                <a:noAutofit/>
              </a:bodyPr>
              <a:p>
                <a:pPr algn="ctr"/>
                <a:r>
                  <a:rPr lang="zh-CN" altLang="en-US" sz="1600" dirty="0">
                    <a:solidFill>
                      <a:schemeClr val="tx1"/>
                    </a:solidFill>
                    <a:latin typeface="Microsoft YaHei Regular" panose="020B0503020204020204" charset="-122"/>
                    <a:ea typeface="Microsoft YaHei Regular" panose="020B0503020204020204" charset="-122"/>
                    <a:cs typeface="Microsoft YaHei Regular" panose="020B0503020204020204" charset="-122"/>
                    <a:sym typeface="Open Sans"/>
                  </a:rPr>
                  <a:t>拟合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Microsoft YaHei Regular" panose="020B0503020204020204" charset="-122"/>
                    <a:ea typeface="Microsoft YaHei Regular" panose="020B0503020204020204" charset="-122"/>
                    <a:cs typeface="Microsoft YaHei Regular" panose="020B0503020204020204" charset="-122"/>
                    <a:sym typeface="Open Sans"/>
                  </a:rPr>
                  <a:t>u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Microsoft YaHei Regular" panose="020B0503020204020204" charset="-122"/>
                    <a:ea typeface="Microsoft YaHei Regular" panose="020B0503020204020204" charset="-122"/>
                    <a:cs typeface="Microsoft YaHei Regular" panose="020B0503020204020204" charset="-122"/>
                    <a:sym typeface="Open Sans"/>
                  </a:rPr>
                  <a:t>和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Microsoft YaHei Regular" panose="020B0503020204020204" charset="-122"/>
                    <a:ea typeface="Microsoft YaHei Regular" panose="020B0503020204020204" charset="-122"/>
                    <a:cs typeface="Microsoft YaHei Regular" panose="020B0503020204020204" charset="-122"/>
                    <a:sym typeface="Open Sans"/>
                  </a:rPr>
                  <a:t>v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Microsoft YaHei Regular" panose="020B0503020204020204" charset="-122"/>
                    <a:ea typeface="Microsoft YaHei Regular" panose="020B0503020204020204" charset="-122"/>
                    <a:cs typeface="Microsoft YaHei Regular" panose="020B0503020204020204" charset="-122"/>
                    <a:sym typeface="Open Sans"/>
                  </a:rPr>
                  <a:t>在网络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Microsoft YaHei Regular" panose="020B0503020204020204" charset="-122"/>
                    <a:ea typeface="Microsoft YaHei Regular" panose="020B0503020204020204" charset="-122"/>
                    <a:cs typeface="Microsoft YaHei Regular" panose="020B0503020204020204" charset="-122"/>
                    <a:sym typeface="Open Sans"/>
                  </a:rPr>
                  <a:t>游走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Microsoft YaHei Regular" panose="020B0503020204020204" charset="-122"/>
                    <a:ea typeface="Microsoft YaHei Regular" panose="020B0503020204020204" charset="-122"/>
                    <a:cs typeface="Microsoft YaHei Regular" panose="020B0503020204020204" charset="-122"/>
                    <a:sym typeface="Open Sans"/>
                  </a:rPr>
                  <a:t>得到的路径中的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Microsoft YaHei Regular" panose="020B0503020204020204" charset="-122"/>
                    <a:ea typeface="Microsoft YaHei Regular" panose="020B0503020204020204" charset="-122"/>
                    <a:cs typeface="Microsoft YaHei Regular" panose="020B0503020204020204" charset="-122"/>
                    <a:sym typeface="Open Sans"/>
                  </a:rPr>
                  <a:t>共现概率</a:t>
                </a:r>
                <a:endParaRPr lang="zh-CN" altLang="en-US" sz="1600" dirty="0">
                  <a:solidFill>
                    <a:srgbClr val="FF0000"/>
                  </a:solidFill>
                  <a:latin typeface="Microsoft YaHei Regular" panose="020B0503020204020204" charset="-122"/>
                  <a:ea typeface="Microsoft YaHei Regular" panose="020B0503020204020204" charset="-122"/>
                  <a:cs typeface="Microsoft YaHei Regular" panose="020B0503020204020204" charset="-122"/>
                  <a:sym typeface="Open Sans"/>
                </a:endParaRPr>
              </a:p>
            </p:txBody>
          </p:sp>
          <p:pic>
            <p:nvPicPr>
              <p:cNvPr id="16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16" y="3078"/>
                <a:ext cx="2742" cy="1020"/>
              </a:xfrm>
              <a:prstGeom prst="rect">
                <a:avLst/>
              </a:prstGeom>
            </p:spPr>
          </p:pic>
        </p:grpSp>
        <p:sp>
          <p:nvSpPr>
            <p:cNvPr id="17" name="文本框 16"/>
            <p:cNvSpPr txBox="1"/>
            <p:nvPr/>
          </p:nvSpPr>
          <p:spPr>
            <a:xfrm>
              <a:off x="3645" y="2477"/>
              <a:ext cx="1738" cy="1239"/>
            </a:xfrm>
            <a:prstGeom prst="rect">
              <a:avLst/>
            </a:prstGeom>
            <a:solidFill>
              <a:schemeClr val="accent2">
                <a:alpha val="38000"/>
              </a:schemeClr>
            </a:solidFill>
            <a:ln>
              <a:noFill/>
            </a:ln>
          </p:spPr>
          <p:txBody>
            <a:bodyPr vert="horz" wrap="none" lIns="61529" tIns="0" rIns="0" bIns="0" numCol="1" anchor="ctr" anchorCtr="0" compatLnSpc="1">
              <a:noAutofit/>
            </a:bodyPr>
            <a:p>
              <a:endParaRPr lang="zh-CN" altLang="en-US" sz="2000" dirty="0" smtClean="0">
                <a:latin typeface="黑体" panose="02010600030101010101" charset="-122"/>
                <a:ea typeface="黑体" panose="02010600030101010101" charset="-122"/>
                <a:cs typeface="黑体" panose="02010600030101010101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645" y="4247"/>
              <a:ext cx="1738" cy="506"/>
            </a:xfrm>
            <a:prstGeom prst="rect">
              <a:avLst/>
            </a:prstGeom>
            <a:solidFill>
              <a:schemeClr val="accent2">
                <a:alpha val="38000"/>
              </a:schemeClr>
            </a:solidFill>
            <a:ln>
              <a:noFill/>
            </a:ln>
          </p:spPr>
          <p:txBody>
            <a:bodyPr vert="horz" wrap="none" lIns="61529" tIns="0" rIns="0" bIns="0" numCol="1" anchor="ctr" anchorCtr="0" compatLnSpc="1">
              <a:noAutofit/>
            </a:bodyPr>
            <a:p>
              <a:pPr algn="ctr"/>
              <a:r>
                <a:rPr lang="zh-CN" altLang="en-US" sz="1400" dirty="0" smtClean="0">
                  <a:latin typeface="Microsoft YaHei Regular" panose="020B0503020204020204" charset="-122"/>
                  <a:ea typeface="Microsoft YaHei Regular" panose="020B0503020204020204" charset="-122"/>
                  <a:cs typeface="黑体" panose="02010600030101010101" charset="-122"/>
                </a:rPr>
                <a:t>优化参数</a:t>
              </a:r>
              <a:endParaRPr lang="zh-CN" altLang="en-US" sz="14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endParaRPr>
            </a:p>
          </p:txBody>
        </p:sp>
        <p:cxnSp>
          <p:nvCxnSpPr>
            <p:cNvPr id="20" name="Straight Arrow Connector 17"/>
            <p:cNvCxnSpPr>
              <a:stCxn id="19" idx="0"/>
              <a:endCxn id="17" idx="2"/>
            </p:cNvCxnSpPr>
            <p:nvPr/>
          </p:nvCxnSpPr>
          <p:spPr>
            <a:xfrm flipV="1">
              <a:off x="4514" y="3716"/>
              <a:ext cx="0" cy="531"/>
            </a:xfrm>
            <a:prstGeom prst="straightConnector1">
              <a:avLst/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zh-CN" altLang="en-US" sz="2800" dirty="0"/>
              <a:t>目录</a:t>
            </a:r>
            <a:endParaRPr lang="zh-CN" altLang="en-US" sz="28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170110"/>
            <a:ext cx="138564" cy="231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spAutoFit/>
          </a:bodyPr>
          <a:lstStyle/>
          <a:p>
            <a:endParaRPr lang="zh-CN" altLang="en-US" sz="1055">
              <a:latin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980063" y="903013"/>
            <a:ext cx="6622516" cy="4417630"/>
            <a:chOff x="980063" y="903013"/>
            <a:chExt cx="6622516" cy="4417630"/>
          </a:xfrm>
        </p:grpSpPr>
        <p:sp>
          <p:nvSpPr>
            <p:cNvPr id="27" name="标题 2"/>
            <p:cNvSpPr txBox="1"/>
            <p:nvPr/>
          </p:nvSpPr>
          <p:spPr>
            <a:xfrm>
              <a:off x="980063" y="903013"/>
              <a:ext cx="5370269" cy="432197"/>
            </a:xfrm>
            <a:prstGeom prst="rect">
              <a:avLst/>
            </a:prstGeom>
          </p:spPr>
          <p:txBody>
            <a:bodyPr vert="horz" lIns="68580" tIns="34290" rIns="68580" bIns="3429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27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05907" y="1276352"/>
              <a:ext cx="6296672" cy="504000"/>
            </a:xfrm>
            <a:prstGeom prst="rect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任意多边形 6"/>
            <p:cNvSpPr/>
            <p:nvPr/>
          </p:nvSpPr>
          <p:spPr>
            <a:xfrm>
              <a:off x="1620740" y="981152"/>
              <a:ext cx="4407671" cy="590400"/>
            </a:xfrm>
            <a:custGeom>
              <a:avLst/>
              <a:gdLst>
                <a:gd name="connsiteX0" fmla="*/ 0 w 4407671"/>
                <a:gd name="connsiteY0" fmla="*/ 98402 h 590400"/>
                <a:gd name="connsiteX1" fmla="*/ 98402 w 4407671"/>
                <a:gd name="connsiteY1" fmla="*/ 0 h 590400"/>
                <a:gd name="connsiteX2" fmla="*/ 4309269 w 4407671"/>
                <a:gd name="connsiteY2" fmla="*/ 0 h 590400"/>
                <a:gd name="connsiteX3" fmla="*/ 4407671 w 4407671"/>
                <a:gd name="connsiteY3" fmla="*/ 98402 h 590400"/>
                <a:gd name="connsiteX4" fmla="*/ 4407671 w 4407671"/>
                <a:gd name="connsiteY4" fmla="*/ 491998 h 590400"/>
                <a:gd name="connsiteX5" fmla="*/ 4309269 w 4407671"/>
                <a:gd name="connsiteY5" fmla="*/ 590400 h 590400"/>
                <a:gd name="connsiteX6" fmla="*/ 98402 w 4407671"/>
                <a:gd name="connsiteY6" fmla="*/ 590400 h 590400"/>
                <a:gd name="connsiteX7" fmla="*/ 0 w 4407671"/>
                <a:gd name="connsiteY7" fmla="*/ 491998 h 590400"/>
                <a:gd name="connsiteX8" fmla="*/ 0 w 4407671"/>
                <a:gd name="connsiteY8" fmla="*/ 98402 h 5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07671" h="590400">
                  <a:moveTo>
                    <a:pt x="0" y="98402"/>
                  </a:moveTo>
                  <a:cubicBezTo>
                    <a:pt x="0" y="44056"/>
                    <a:pt x="44056" y="0"/>
                    <a:pt x="98402" y="0"/>
                  </a:cubicBezTo>
                  <a:lnTo>
                    <a:pt x="4309269" y="0"/>
                  </a:lnTo>
                  <a:cubicBezTo>
                    <a:pt x="4363615" y="0"/>
                    <a:pt x="4407671" y="44056"/>
                    <a:pt x="4407671" y="98402"/>
                  </a:cubicBezTo>
                  <a:lnTo>
                    <a:pt x="4407671" y="491998"/>
                  </a:lnTo>
                  <a:cubicBezTo>
                    <a:pt x="4407671" y="546344"/>
                    <a:pt x="4363615" y="590400"/>
                    <a:pt x="4309269" y="590400"/>
                  </a:cubicBezTo>
                  <a:lnTo>
                    <a:pt x="98402" y="590400"/>
                  </a:lnTo>
                  <a:cubicBezTo>
                    <a:pt x="44056" y="590400"/>
                    <a:pt x="0" y="546344"/>
                    <a:pt x="0" y="491998"/>
                  </a:cubicBezTo>
                  <a:lnTo>
                    <a:pt x="0" y="9840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5420" tIns="28821" rIns="195420" bIns="28821" numCol="1" spcCol="1270" anchor="ctr" anchorCtr="0">
              <a:noAutofit/>
            </a:bodyPr>
            <a:lstStyle/>
            <a:p>
              <a:pPr lvl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000" kern="1200" dirty="0">
                  <a:latin typeface="+mn-ea"/>
                  <a:ea typeface="+mn-ea"/>
                </a:rPr>
                <a:t>Graph</a:t>
              </a:r>
              <a:r>
                <a:rPr lang="zh-CN" altLang="en-US" sz="2000" kern="1200" dirty="0">
                  <a:latin typeface="+mn-ea"/>
                  <a:ea typeface="+mn-ea"/>
                </a:rPr>
                <a:t>相关概念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305907" y="2183553"/>
              <a:ext cx="6296672" cy="504000"/>
            </a:xfrm>
            <a:prstGeom prst="rect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1620740" y="1888353"/>
              <a:ext cx="4407671" cy="590400"/>
            </a:xfrm>
            <a:custGeom>
              <a:avLst/>
              <a:gdLst>
                <a:gd name="connsiteX0" fmla="*/ 0 w 4407671"/>
                <a:gd name="connsiteY0" fmla="*/ 98402 h 590400"/>
                <a:gd name="connsiteX1" fmla="*/ 98402 w 4407671"/>
                <a:gd name="connsiteY1" fmla="*/ 0 h 590400"/>
                <a:gd name="connsiteX2" fmla="*/ 4309269 w 4407671"/>
                <a:gd name="connsiteY2" fmla="*/ 0 h 590400"/>
                <a:gd name="connsiteX3" fmla="*/ 4407671 w 4407671"/>
                <a:gd name="connsiteY3" fmla="*/ 98402 h 590400"/>
                <a:gd name="connsiteX4" fmla="*/ 4407671 w 4407671"/>
                <a:gd name="connsiteY4" fmla="*/ 491998 h 590400"/>
                <a:gd name="connsiteX5" fmla="*/ 4309269 w 4407671"/>
                <a:gd name="connsiteY5" fmla="*/ 590400 h 590400"/>
                <a:gd name="connsiteX6" fmla="*/ 98402 w 4407671"/>
                <a:gd name="connsiteY6" fmla="*/ 590400 h 590400"/>
                <a:gd name="connsiteX7" fmla="*/ 0 w 4407671"/>
                <a:gd name="connsiteY7" fmla="*/ 491998 h 590400"/>
                <a:gd name="connsiteX8" fmla="*/ 0 w 4407671"/>
                <a:gd name="connsiteY8" fmla="*/ 98402 h 5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07671" h="590400">
                  <a:moveTo>
                    <a:pt x="0" y="98402"/>
                  </a:moveTo>
                  <a:cubicBezTo>
                    <a:pt x="0" y="44056"/>
                    <a:pt x="44056" y="0"/>
                    <a:pt x="98402" y="0"/>
                  </a:cubicBezTo>
                  <a:lnTo>
                    <a:pt x="4309269" y="0"/>
                  </a:lnTo>
                  <a:cubicBezTo>
                    <a:pt x="4363615" y="0"/>
                    <a:pt x="4407671" y="44056"/>
                    <a:pt x="4407671" y="98402"/>
                  </a:cubicBezTo>
                  <a:lnTo>
                    <a:pt x="4407671" y="491998"/>
                  </a:lnTo>
                  <a:cubicBezTo>
                    <a:pt x="4407671" y="546344"/>
                    <a:pt x="4363615" y="590400"/>
                    <a:pt x="4309269" y="590400"/>
                  </a:cubicBezTo>
                  <a:lnTo>
                    <a:pt x="98402" y="590400"/>
                  </a:lnTo>
                  <a:cubicBezTo>
                    <a:pt x="44056" y="590400"/>
                    <a:pt x="0" y="546344"/>
                    <a:pt x="0" y="491998"/>
                  </a:cubicBezTo>
                  <a:lnTo>
                    <a:pt x="0" y="9840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5420" tIns="28821" rIns="195420" bIns="28821" numCol="1" spcCol="1270" anchor="ctr" anchorCtr="0">
              <a:noAutofit/>
            </a:bodyPr>
            <a:lstStyle/>
            <a:p>
              <a:pPr lvl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0" kern="1200" dirty="0"/>
                <a:t>Node</a:t>
              </a:r>
              <a:r>
                <a:rPr lang="en-US" altLang="zh-CN" sz="2000" b="0" kern="1200" dirty="0"/>
                <a:t> Embedding</a:t>
              </a:r>
              <a:endParaRPr lang="en-US" altLang="zh-CN" sz="2000" b="0" kern="1200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1305907" y="3909443"/>
              <a:ext cx="6296672" cy="504000"/>
            </a:xfrm>
            <a:prstGeom prst="rect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1620739" y="3679919"/>
              <a:ext cx="4407671" cy="590400"/>
            </a:xfrm>
            <a:custGeom>
              <a:avLst/>
              <a:gdLst>
                <a:gd name="connsiteX0" fmla="*/ 0 w 4407671"/>
                <a:gd name="connsiteY0" fmla="*/ 98402 h 590400"/>
                <a:gd name="connsiteX1" fmla="*/ 98402 w 4407671"/>
                <a:gd name="connsiteY1" fmla="*/ 0 h 590400"/>
                <a:gd name="connsiteX2" fmla="*/ 4309269 w 4407671"/>
                <a:gd name="connsiteY2" fmla="*/ 0 h 590400"/>
                <a:gd name="connsiteX3" fmla="*/ 4407671 w 4407671"/>
                <a:gd name="connsiteY3" fmla="*/ 98402 h 590400"/>
                <a:gd name="connsiteX4" fmla="*/ 4407671 w 4407671"/>
                <a:gd name="connsiteY4" fmla="*/ 491998 h 590400"/>
                <a:gd name="connsiteX5" fmla="*/ 4309269 w 4407671"/>
                <a:gd name="connsiteY5" fmla="*/ 590400 h 590400"/>
                <a:gd name="connsiteX6" fmla="*/ 98402 w 4407671"/>
                <a:gd name="connsiteY6" fmla="*/ 590400 h 590400"/>
                <a:gd name="connsiteX7" fmla="*/ 0 w 4407671"/>
                <a:gd name="connsiteY7" fmla="*/ 491998 h 590400"/>
                <a:gd name="connsiteX8" fmla="*/ 0 w 4407671"/>
                <a:gd name="connsiteY8" fmla="*/ 98402 h 5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07671" h="590400">
                  <a:moveTo>
                    <a:pt x="0" y="98402"/>
                  </a:moveTo>
                  <a:cubicBezTo>
                    <a:pt x="0" y="44056"/>
                    <a:pt x="44056" y="0"/>
                    <a:pt x="98402" y="0"/>
                  </a:cubicBezTo>
                  <a:lnTo>
                    <a:pt x="4309269" y="0"/>
                  </a:lnTo>
                  <a:cubicBezTo>
                    <a:pt x="4363615" y="0"/>
                    <a:pt x="4407671" y="44056"/>
                    <a:pt x="4407671" y="98402"/>
                  </a:cubicBezTo>
                  <a:lnTo>
                    <a:pt x="4407671" y="491998"/>
                  </a:lnTo>
                  <a:cubicBezTo>
                    <a:pt x="4407671" y="546344"/>
                    <a:pt x="4363615" y="590400"/>
                    <a:pt x="4309269" y="590400"/>
                  </a:cubicBezTo>
                  <a:lnTo>
                    <a:pt x="98402" y="590400"/>
                  </a:lnTo>
                  <a:cubicBezTo>
                    <a:pt x="44056" y="590400"/>
                    <a:pt x="0" y="546344"/>
                    <a:pt x="0" y="491998"/>
                  </a:cubicBezTo>
                  <a:lnTo>
                    <a:pt x="0" y="9840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5420" tIns="28821" rIns="195420" bIns="28821" numCol="1" spcCol="1270" anchor="ctr" anchorCtr="0">
              <a:noAutofit/>
            </a:bodyPr>
            <a:lstStyle/>
            <a:p>
              <a:pPr lvl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0" kern="1200" dirty="0"/>
                <a:t>NLP</a:t>
              </a:r>
              <a:r>
                <a:rPr lang="zh-CN" altLang="en-US" sz="2000" b="0" kern="1200" dirty="0"/>
                <a:t>相关应用</a:t>
              </a:r>
              <a:endParaRPr lang="zh-CN" altLang="en-US" sz="2000" b="0" kern="1200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1305907" y="4816643"/>
              <a:ext cx="6296672" cy="504000"/>
            </a:xfrm>
            <a:prstGeom prst="rect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620740" y="4521443"/>
              <a:ext cx="4407671" cy="590400"/>
            </a:xfrm>
            <a:custGeom>
              <a:avLst/>
              <a:gdLst>
                <a:gd name="connsiteX0" fmla="*/ 0 w 4407671"/>
                <a:gd name="connsiteY0" fmla="*/ 98402 h 590400"/>
                <a:gd name="connsiteX1" fmla="*/ 98402 w 4407671"/>
                <a:gd name="connsiteY1" fmla="*/ 0 h 590400"/>
                <a:gd name="connsiteX2" fmla="*/ 4309269 w 4407671"/>
                <a:gd name="connsiteY2" fmla="*/ 0 h 590400"/>
                <a:gd name="connsiteX3" fmla="*/ 4407671 w 4407671"/>
                <a:gd name="connsiteY3" fmla="*/ 98402 h 590400"/>
                <a:gd name="connsiteX4" fmla="*/ 4407671 w 4407671"/>
                <a:gd name="connsiteY4" fmla="*/ 491998 h 590400"/>
                <a:gd name="connsiteX5" fmla="*/ 4309269 w 4407671"/>
                <a:gd name="connsiteY5" fmla="*/ 590400 h 590400"/>
                <a:gd name="connsiteX6" fmla="*/ 98402 w 4407671"/>
                <a:gd name="connsiteY6" fmla="*/ 590400 h 590400"/>
                <a:gd name="connsiteX7" fmla="*/ 0 w 4407671"/>
                <a:gd name="connsiteY7" fmla="*/ 491998 h 590400"/>
                <a:gd name="connsiteX8" fmla="*/ 0 w 4407671"/>
                <a:gd name="connsiteY8" fmla="*/ 98402 h 5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07671" h="590400">
                  <a:moveTo>
                    <a:pt x="0" y="98402"/>
                  </a:moveTo>
                  <a:cubicBezTo>
                    <a:pt x="0" y="44056"/>
                    <a:pt x="44056" y="0"/>
                    <a:pt x="98402" y="0"/>
                  </a:cubicBezTo>
                  <a:lnTo>
                    <a:pt x="4309269" y="0"/>
                  </a:lnTo>
                  <a:cubicBezTo>
                    <a:pt x="4363615" y="0"/>
                    <a:pt x="4407671" y="44056"/>
                    <a:pt x="4407671" y="98402"/>
                  </a:cubicBezTo>
                  <a:lnTo>
                    <a:pt x="4407671" y="491998"/>
                  </a:lnTo>
                  <a:cubicBezTo>
                    <a:pt x="4407671" y="546344"/>
                    <a:pt x="4363615" y="590400"/>
                    <a:pt x="4309269" y="590400"/>
                  </a:cubicBezTo>
                  <a:lnTo>
                    <a:pt x="98402" y="590400"/>
                  </a:lnTo>
                  <a:cubicBezTo>
                    <a:pt x="44056" y="590400"/>
                    <a:pt x="0" y="546344"/>
                    <a:pt x="0" y="491998"/>
                  </a:cubicBezTo>
                  <a:lnTo>
                    <a:pt x="0" y="9840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5420" tIns="28821" rIns="195420" bIns="28821" numCol="1" spcCol="1270" anchor="ctr" anchorCtr="0">
              <a:noAutofit/>
            </a:bodyPr>
            <a:lstStyle/>
            <a:p>
              <a:pPr lvl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讨论</a:t>
              </a:r>
              <a:endParaRPr lang="en-US" altLang="zh-CN" sz="2000" kern="1200" dirty="0">
                <a:latin typeface="+mn-ea"/>
                <a:ea typeface="+mn-ea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305907" y="3002243"/>
              <a:ext cx="6296672" cy="504000"/>
            </a:xfrm>
            <a:prstGeom prst="rect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1620738" y="2804184"/>
              <a:ext cx="4407671" cy="590400"/>
            </a:xfrm>
            <a:custGeom>
              <a:avLst/>
              <a:gdLst>
                <a:gd name="connsiteX0" fmla="*/ 0 w 4407671"/>
                <a:gd name="connsiteY0" fmla="*/ 98402 h 590400"/>
                <a:gd name="connsiteX1" fmla="*/ 98402 w 4407671"/>
                <a:gd name="connsiteY1" fmla="*/ 0 h 590400"/>
                <a:gd name="connsiteX2" fmla="*/ 4309269 w 4407671"/>
                <a:gd name="connsiteY2" fmla="*/ 0 h 590400"/>
                <a:gd name="connsiteX3" fmla="*/ 4407671 w 4407671"/>
                <a:gd name="connsiteY3" fmla="*/ 98402 h 590400"/>
                <a:gd name="connsiteX4" fmla="*/ 4407671 w 4407671"/>
                <a:gd name="connsiteY4" fmla="*/ 491998 h 590400"/>
                <a:gd name="connsiteX5" fmla="*/ 4309269 w 4407671"/>
                <a:gd name="connsiteY5" fmla="*/ 590400 h 590400"/>
                <a:gd name="connsiteX6" fmla="*/ 98402 w 4407671"/>
                <a:gd name="connsiteY6" fmla="*/ 590400 h 590400"/>
                <a:gd name="connsiteX7" fmla="*/ 0 w 4407671"/>
                <a:gd name="connsiteY7" fmla="*/ 491998 h 590400"/>
                <a:gd name="connsiteX8" fmla="*/ 0 w 4407671"/>
                <a:gd name="connsiteY8" fmla="*/ 98402 h 5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07671" h="590400">
                  <a:moveTo>
                    <a:pt x="0" y="98402"/>
                  </a:moveTo>
                  <a:cubicBezTo>
                    <a:pt x="0" y="44056"/>
                    <a:pt x="44056" y="0"/>
                    <a:pt x="98402" y="0"/>
                  </a:cubicBezTo>
                  <a:lnTo>
                    <a:pt x="4309269" y="0"/>
                  </a:lnTo>
                  <a:cubicBezTo>
                    <a:pt x="4363615" y="0"/>
                    <a:pt x="4407671" y="44056"/>
                    <a:pt x="4407671" y="98402"/>
                  </a:cubicBezTo>
                  <a:lnTo>
                    <a:pt x="4407671" y="491998"/>
                  </a:lnTo>
                  <a:cubicBezTo>
                    <a:pt x="4407671" y="546344"/>
                    <a:pt x="4363615" y="590400"/>
                    <a:pt x="4309269" y="590400"/>
                  </a:cubicBezTo>
                  <a:lnTo>
                    <a:pt x="98402" y="590400"/>
                  </a:lnTo>
                  <a:cubicBezTo>
                    <a:pt x="44056" y="590400"/>
                    <a:pt x="0" y="546344"/>
                    <a:pt x="0" y="491998"/>
                  </a:cubicBezTo>
                  <a:lnTo>
                    <a:pt x="0" y="9840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5420" tIns="28821" rIns="195420" bIns="28821" numCol="1" spcCol="1270" anchor="ctr" anchorCtr="0">
              <a:noAutofit/>
            </a:bodyPr>
            <a:lstStyle/>
            <a:p>
              <a:pPr lvl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000" b="0" kern="1200" dirty="0"/>
                <a:t>Graph Neural Network</a:t>
              </a:r>
              <a:endParaRPr lang="en-US" altLang="zh-CN" sz="2000" b="0" kern="1200" dirty="0"/>
            </a:p>
          </p:txBody>
        </p:sp>
      </p:grp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3307" y="227554"/>
            <a:ext cx="8518496" cy="500956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Node Embedding</a:t>
            </a:r>
            <a:r>
              <a:rPr sz="2000" dirty="0"/>
              <a:t>：</a:t>
            </a:r>
            <a:r>
              <a:rPr lang="en-US" altLang="zh-CN" sz="2000" dirty="0"/>
              <a:t>Similarity</a:t>
            </a:r>
            <a:r>
              <a:rPr sz="2000" dirty="0"/>
              <a:t>定义</a:t>
            </a:r>
            <a:endParaRPr sz="2000" dirty="0"/>
          </a:p>
        </p:txBody>
      </p:sp>
      <p:sp>
        <p:nvSpPr>
          <p:cNvPr id="15" name="文本框 14"/>
          <p:cNvSpPr txBox="1"/>
          <p:nvPr/>
        </p:nvSpPr>
        <p:spPr>
          <a:xfrm>
            <a:off x="662940" y="1029335"/>
            <a:ext cx="7041515" cy="276860"/>
          </a:xfrm>
          <a:prstGeom prst="rect">
            <a:avLst/>
          </a:prstGeom>
          <a:noFill/>
          <a:ln>
            <a:noFill/>
          </a:ln>
        </p:spPr>
        <p:txBody>
          <a:bodyPr vert="horz" wrap="square" lIns="61529" tIns="0" rIns="0" bIns="0" numCol="1" anchor="t" anchorCtr="0" compatLnSpc="1">
            <a:spAutoFit/>
          </a:bodyPr>
          <a:p>
            <a:r>
              <a:rPr lang="zh-CN" altLang="en-US" sz="1800" dirty="0" smtClean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基于网络随机游走的方案：框架</a:t>
            </a:r>
            <a:endParaRPr lang="zh-CN" altLang="en-US" sz="1800" dirty="0" smtClean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 Regular" panose="020B0503020204020204" charset="-122"/>
              <a:sym typeface="+mn-ea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3848100" y="2225040"/>
            <a:ext cx="1847850" cy="1029335"/>
            <a:chOff x="6280" y="2600"/>
            <a:chExt cx="2910" cy="1621"/>
          </a:xfrm>
        </p:grpSpPr>
        <p:sp>
          <p:nvSpPr>
            <p:cNvPr id="6" name="文本框 5"/>
            <p:cNvSpPr txBox="1"/>
            <p:nvPr/>
          </p:nvSpPr>
          <p:spPr>
            <a:xfrm>
              <a:off x="6280" y="3675"/>
              <a:ext cx="2910" cy="54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61529" tIns="0" rIns="0" bIns="0" numCol="1" anchor="ctr" anchorCtr="0" compatLnSpc="1">
              <a:noAutofit/>
            </a:bodyPr>
            <a:p>
              <a:r>
                <a:rPr lang="zh-CN" altLang="en-US" sz="1600" dirty="0" smtClean="0">
                  <a:latin typeface="Microsoft YaHei" panose="020B0503020204020204" charset="-122"/>
                  <a:ea typeface="Microsoft YaHei" panose="020B0503020204020204" charset="-122"/>
                  <a:cs typeface="黑体" panose="02010600030101010101" charset="-122"/>
                </a:rPr>
                <a:t>路径：</a:t>
              </a:r>
              <a:r>
                <a:rPr lang="en-US" altLang="zh-CN" sz="1600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  <a:cs typeface="黑体" panose="02010600030101010101" charset="-122"/>
                </a:rPr>
                <a:t>u -- </a:t>
              </a:r>
              <a:r>
                <a:rPr lang="en-US" altLang="zh-CN" sz="1600" dirty="0" smtClean="0">
                  <a:latin typeface="Microsoft YaHei" panose="020B0503020204020204" charset="-122"/>
                  <a:ea typeface="Microsoft YaHei" panose="020B0503020204020204" charset="-122"/>
                  <a:cs typeface="黑体" panose="02010600030101010101" charset="-122"/>
                </a:rPr>
                <a:t>m -- n -- </a:t>
              </a:r>
              <a:r>
                <a:rPr lang="en-US" altLang="zh-CN" sz="1600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  <a:cs typeface="黑体" panose="02010600030101010101" charset="-122"/>
                </a:rPr>
                <a:t>v</a:t>
              </a:r>
              <a:endParaRPr lang="en-US" altLang="zh-CN" sz="1600" dirty="0" smtClean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黑体" panose="02010600030101010101" charset="-122"/>
              </a:endParaRPr>
            </a:p>
          </p:txBody>
        </p:sp>
        <p:sp>
          <p:nvSpPr>
            <p:cNvPr id="16" name="Rectangle 25"/>
            <p:cNvSpPr/>
            <p:nvPr/>
          </p:nvSpPr>
          <p:spPr>
            <a:xfrm>
              <a:off x="6703" y="2600"/>
              <a:ext cx="2218" cy="568"/>
            </a:xfrm>
            <a:prstGeom prst="rect">
              <a:avLst/>
            </a:prstGeom>
            <a:solidFill>
              <a:schemeClr val="accent2">
                <a:alpha val="38000"/>
              </a:schemeClr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solidFill>
                  <a:schemeClr val="accent4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703" y="2680"/>
              <a:ext cx="2218" cy="40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61529" tIns="0" rIns="0" bIns="0" numCol="1" anchor="ctr" anchorCtr="0" compatLnSpc="1">
              <a:noAutofit/>
            </a:bodyPr>
            <a:p>
              <a:r>
                <a:rPr lang="zh-CN" altLang="en-US" sz="1600" dirty="0" smtClean="0">
                  <a:latin typeface="Microsoft YaHei Regular" panose="020B0503020204020204" charset="-122"/>
                  <a:ea typeface="Microsoft YaHei Regular" panose="020B0503020204020204" charset="-122"/>
                  <a:cs typeface="黑体" panose="02010600030101010101" charset="-122"/>
                </a:rPr>
                <a:t>基于策略</a:t>
              </a:r>
              <a:r>
                <a:rPr lang="en-US" altLang="zh-CN" sz="1600" i="1" dirty="0" smtClean="0">
                  <a:latin typeface="Microsoft YaHei" panose="020B0503020204020204" charset="-122"/>
                  <a:ea typeface="Microsoft YaHei" panose="020B0503020204020204" charset="-122"/>
                  <a:cs typeface="黑体" panose="02010600030101010101" charset="-122"/>
                </a:rPr>
                <a:t>R</a:t>
              </a:r>
              <a:r>
                <a:rPr lang="zh-CN" altLang="en-US" sz="1600" i="1" dirty="0" smtClean="0">
                  <a:latin typeface="Microsoft YaHei" panose="020B0503020204020204" charset="-122"/>
                  <a:ea typeface="Microsoft YaHei" panose="020B0503020204020204" charset="-122"/>
                  <a:cs typeface="黑体" panose="02010600030101010101" charset="-122"/>
                </a:rPr>
                <a:t>游走</a:t>
              </a:r>
              <a:endParaRPr lang="zh-CN" altLang="en-US" sz="1600" i="1" dirty="0" smtClean="0">
                <a:latin typeface="Microsoft YaHei" panose="020B0503020204020204" charset="-122"/>
                <a:ea typeface="Microsoft YaHei" panose="020B0503020204020204" charset="-122"/>
                <a:cs typeface="黑体" panose="02010600030101010101" charset="-122"/>
              </a:endParaRPr>
            </a:p>
          </p:txBody>
        </p:sp>
      </p:grpSp>
      <p:sp>
        <p:nvSpPr>
          <p:cNvPr id="21" name="Rectangle 25"/>
          <p:cNvSpPr/>
          <p:nvPr/>
        </p:nvSpPr>
        <p:spPr>
          <a:xfrm>
            <a:off x="6424295" y="2225040"/>
            <a:ext cx="2196465" cy="360680"/>
          </a:xfrm>
          <a:prstGeom prst="rect">
            <a:avLst/>
          </a:prstGeom>
          <a:solidFill>
            <a:srgbClr val="EF9769">
              <a:alpha val="38000"/>
            </a:srgbClr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472555" y="2275205"/>
            <a:ext cx="2100580" cy="259715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r>
              <a:rPr lang="zh-CN" altLang="en-US" sz="16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目标：拟合共现概率</a:t>
            </a:r>
            <a:endParaRPr lang="zh-CN" altLang="en-US" sz="1600" dirty="0" smtClean="0"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70725" y="2907665"/>
            <a:ext cx="822325" cy="282575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4041140" y="3788410"/>
            <a:ext cx="4278630" cy="1461770"/>
            <a:chOff x="6364" y="5966"/>
            <a:chExt cx="6738" cy="2302"/>
          </a:xfrm>
        </p:grpSpPr>
        <p:sp>
          <p:nvSpPr>
            <p:cNvPr id="26" name="文本框 25"/>
            <p:cNvSpPr txBox="1"/>
            <p:nvPr/>
          </p:nvSpPr>
          <p:spPr>
            <a:xfrm>
              <a:off x="6483" y="6483"/>
              <a:ext cx="2554" cy="546"/>
            </a:xfrm>
            <a:prstGeom prst="rect">
              <a:avLst/>
            </a:prstGeom>
            <a:solidFill>
              <a:schemeClr val="accent1">
                <a:alpha val="38000"/>
              </a:schemeClr>
            </a:solidFill>
            <a:ln>
              <a:noFill/>
            </a:ln>
          </p:spPr>
          <p:txBody>
            <a:bodyPr vert="horz" wrap="none" lIns="61529" tIns="0" rIns="0" bIns="0" numCol="1" anchor="ctr" anchorCtr="0" compatLnSpc="1">
              <a:noAutofit/>
            </a:bodyPr>
            <a:p>
              <a:r>
                <a:rPr lang="en-US" altLang="zh-CN" sz="1600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  <a:cs typeface="黑体" panose="02010600030101010101" charset="-122"/>
                </a:rPr>
                <a:t>cat </a:t>
              </a:r>
              <a:r>
                <a:rPr lang="en-US" altLang="zh-CN" sz="1600" dirty="0" smtClean="0">
                  <a:latin typeface="Microsoft YaHei" panose="020B0503020204020204" charset="-122"/>
                  <a:ea typeface="Microsoft YaHei" panose="020B0503020204020204" charset="-122"/>
                  <a:cs typeface="黑体" panose="02010600030101010101" charset="-122"/>
                </a:rPr>
                <a:t>sat on </a:t>
              </a:r>
              <a:r>
                <a:rPr lang="en-US" altLang="zh-CN" sz="1600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  <a:cs typeface="黑体" panose="02010600030101010101" charset="-122"/>
                </a:rPr>
                <a:t>mat</a:t>
              </a:r>
              <a:endParaRPr lang="en-US" altLang="zh-CN" sz="1600" dirty="0" smtClean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黑体" panose="02010600030101010101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0957" y="6483"/>
              <a:ext cx="1777" cy="546"/>
            </a:xfrm>
            <a:prstGeom prst="rect">
              <a:avLst/>
            </a:prstGeom>
            <a:solidFill>
              <a:schemeClr val="accent1">
                <a:alpha val="38000"/>
              </a:schemeClr>
            </a:solidFill>
            <a:ln>
              <a:noFill/>
            </a:ln>
          </p:spPr>
          <p:txBody>
            <a:bodyPr vert="horz" wrap="none" lIns="61529" tIns="0" rIns="0" bIns="0" numCol="1" anchor="ctr" anchorCtr="0" compatLnSpc="1">
              <a:noAutofit/>
            </a:bodyPr>
            <a:p>
              <a:r>
                <a:rPr lang="en-US" altLang="zh-CN" sz="1600" dirty="0" smtClean="0">
                  <a:solidFill>
                    <a:schemeClr val="tx1"/>
                  </a:solidFill>
                  <a:latin typeface="Microsoft YaHei" panose="020B0503020204020204" charset="-122"/>
                  <a:ea typeface="Microsoft YaHei" panose="020B0503020204020204" charset="-122"/>
                  <a:cs typeface="黑体" panose="02010600030101010101" charset="-122"/>
                </a:rPr>
                <a:t>P(</a:t>
              </a:r>
              <a:r>
                <a:rPr lang="en-US" altLang="zh-CN" sz="1600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  <a:cs typeface="黑体" panose="02010600030101010101" charset="-122"/>
                </a:rPr>
                <a:t>mat</a:t>
              </a:r>
              <a:r>
                <a:rPr lang="en-US" altLang="zh-CN" sz="1600" dirty="0" smtClean="0">
                  <a:solidFill>
                    <a:schemeClr val="tx1"/>
                  </a:solidFill>
                  <a:latin typeface="Microsoft YaHei" panose="020B0503020204020204" charset="-122"/>
                  <a:ea typeface="Microsoft YaHei" panose="020B0503020204020204" charset="-122"/>
                  <a:cs typeface="黑体" panose="02010600030101010101" charset="-122"/>
                </a:rPr>
                <a:t>|</a:t>
              </a:r>
              <a:r>
                <a:rPr lang="en-US" altLang="zh-CN" sz="1600" dirty="0" smtClean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  <a:cs typeface="黑体" panose="02010600030101010101" charset="-122"/>
                </a:rPr>
                <a:t>cat</a:t>
              </a:r>
              <a:r>
                <a:rPr lang="en-US" altLang="zh-CN" sz="1600" dirty="0" smtClean="0">
                  <a:solidFill>
                    <a:schemeClr val="tx1"/>
                  </a:solidFill>
                  <a:latin typeface="Microsoft YaHei" panose="020B0503020204020204" charset="-122"/>
                  <a:ea typeface="Microsoft YaHei" panose="020B0503020204020204" charset="-122"/>
                  <a:cs typeface="黑体" panose="02010600030101010101" charset="-122"/>
                </a:rPr>
                <a:t>)</a:t>
              </a:r>
              <a:endParaRPr lang="en-US" altLang="zh-CN" sz="1600" dirty="0" smtClean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黑体" panose="02010600030101010101" charset="-122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6364" y="5966"/>
              <a:ext cx="6738" cy="1630"/>
            </a:xfrm>
            <a:prstGeom prst="round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p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8821" y="7858"/>
              <a:ext cx="2151" cy="41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38000"/>
              </a:schemeClr>
            </a:solidFill>
            <a:ln>
              <a:noFill/>
            </a:ln>
          </p:spPr>
          <p:txBody>
            <a:bodyPr vert="horz" wrap="none" lIns="61529" tIns="0" rIns="0" bIns="0" numCol="1" anchor="ctr" anchorCtr="0" compatLnSpc="1">
              <a:noAutofit/>
            </a:bodyPr>
            <a:p>
              <a:pPr algn="ctr"/>
              <a:r>
                <a:rPr lang="en-US" altLang="zh-CN" sz="1700" dirty="0" smtClean="0">
                  <a:latin typeface="Microsoft YaHei Regular" panose="020B0503020204020204" charset="-122"/>
                  <a:ea typeface="Microsoft YaHei Regular" panose="020B0503020204020204" charset="-122"/>
                  <a:cs typeface="Microsoft YaHei Regular" panose="020B0503020204020204" charset="-122"/>
                </a:rPr>
                <a:t>skip-gram</a:t>
              </a:r>
              <a:endParaRPr lang="en-US" altLang="zh-CN" sz="17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endParaRPr>
            </a:p>
          </p:txBody>
        </p:sp>
      </p:grpSp>
      <p:pic>
        <p:nvPicPr>
          <p:cNvPr id="8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355" y="1306195"/>
            <a:ext cx="2943225" cy="6191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935" y="1631950"/>
            <a:ext cx="2151380" cy="19462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88355" y="3418840"/>
            <a:ext cx="868045" cy="276860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pPr algn="ctr"/>
            <a:r>
              <a:rPr lang="zh-CN" altLang="en-US" sz="20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类比</a:t>
            </a:r>
            <a:endParaRPr lang="zh-CN" altLang="en-US" sz="2000" dirty="0" smtClean="0"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848100" y="1971675"/>
            <a:ext cx="1937385" cy="7975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vert="horz" wrap="none" lIns="61529" tIns="0" rIns="0" bIns="0" numCol="1" anchor="ctr" anchorCtr="0" compatLnSpc="1">
            <a:noAutofit/>
          </a:bodyPr>
          <a:p>
            <a:endParaRPr lang="zh-CN" altLang="en-US" sz="2000" dirty="0" smtClean="0">
              <a:latin typeface="黑体" panose="02010600030101010101" charset="-122"/>
              <a:ea typeface="黑体" panose="02010600030101010101" charset="-122"/>
              <a:cs typeface="黑体" panose="0201060003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48100" y="1449705"/>
            <a:ext cx="1889125" cy="332105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r>
              <a:rPr lang="zh-CN" altLang="en-US" sz="1600" dirty="0" smtClean="0">
                <a:solidFill>
                  <a:schemeClr val="accent5"/>
                </a:solidFill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制定好的游走策略</a:t>
            </a:r>
            <a:endParaRPr lang="zh-CN" altLang="en-US" sz="1600" dirty="0" smtClean="0">
              <a:solidFill>
                <a:schemeClr val="accent5"/>
              </a:solidFill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3307" y="227554"/>
            <a:ext cx="8518496" cy="500956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Node Embedding</a:t>
            </a:r>
            <a:r>
              <a:rPr sz="2000" dirty="0"/>
              <a:t>：</a:t>
            </a:r>
            <a:r>
              <a:rPr lang="en-US" altLang="zh-CN" sz="2000" dirty="0"/>
              <a:t>Similarity</a:t>
            </a:r>
            <a:r>
              <a:rPr sz="2000" dirty="0"/>
              <a:t>定义</a:t>
            </a:r>
            <a:endParaRPr sz="2000" dirty="0"/>
          </a:p>
        </p:txBody>
      </p:sp>
      <p:sp>
        <p:nvSpPr>
          <p:cNvPr id="15" name="文本框 14"/>
          <p:cNvSpPr txBox="1"/>
          <p:nvPr/>
        </p:nvSpPr>
        <p:spPr>
          <a:xfrm>
            <a:off x="662940" y="1029335"/>
            <a:ext cx="7041515" cy="276860"/>
          </a:xfrm>
          <a:prstGeom prst="rect">
            <a:avLst/>
          </a:prstGeom>
          <a:noFill/>
          <a:ln>
            <a:noFill/>
          </a:ln>
        </p:spPr>
        <p:txBody>
          <a:bodyPr vert="horz" wrap="square" lIns="61529" tIns="0" rIns="0" bIns="0" numCol="1" anchor="t" anchorCtr="0" compatLnSpc="1">
            <a:spAutoFit/>
          </a:bodyPr>
          <a:p>
            <a:r>
              <a:rPr lang="zh-CN" altLang="en-US" sz="1800" dirty="0" smtClean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基于网络随机游走的方案：</a:t>
            </a:r>
            <a:r>
              <a:rPr lang="zh-CN" altLang="en-US" sz="1800" dirty="0" smtClean="0">
                <a:solidFill>
                  <a:schemeClr val="tx1"/>
                </a:solidFill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  <a:sym typeface="+mn-ea"/>
              </a:rPr>
              <a:t>游走策略</a:t>
            </a:r>
            <a:r>
              <a:rPr lang="en-US" altLang="zh-CN" sz="1800" dirty="0" smtClean="0">
                <a:solidFill>
                  <a:schemeClr val="tx1"/>
                </a:solidFill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  <a:sym typeface="+mn-ea"/>
              </a:rPr>
              <a:t>R</a:t>
            </a:r>
            <a:r>
              <a:rPr lang="zh-CN" altLang="en-US" sz="1800" dirty="0" smtClean="0">
                <a:solidFill>
                  <a:schemeClr val="tx1"/>
                </a:solidFill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  <a:sym typeface="+mn-ea"/>
              </a:rPr>
              <a:t>的制定</a:t>
            </a:r>
            <a:endParaRPr lang="zh-CN" altLang="en-US" sz="1800" dirty="0" smtClean="0">
              <a:solidFill>
                <a:schemeClr val="tx1"/>
              </a:solidFill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876935" y="1874520"/>
            <a:ext cx="1981200" cy="2325370"/>
            <a:chOff x="1210" y="1858"/>
            <a:chExt cx="3120" cy="3662"/>
          </a:xfrm>
        </p:grpSpPr>
        <p:grpSp>
          <p:nvGrpSpPr>
            <p:cNvPr id="11266" name="Group 3"/>
            <p:cNvGrpSpPr/>
            <p:nvPr/>
          </p:nvGrpSpPr>
          <p:grpSpPr bwMode="auto">
            <a:xfrm>
              <a:off x="1210" y="2863"/>
              <a:ext cx="3120" cy="2627"/>
              <a:chOff x="6825208" y="1796818"/>
              <a:chExt cx="2556284" cy="2250251"/>
            </a:xfrm>
          </p:grpSpPr>
          <p:pic>
            <p:nvPicPr>
              <p:cNvPr id="11295" name="图片 13" descr="Misc-Buddy-Blue-icon.png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89304" y="2564904"/>
                <a:ext cx="654632" cy="7091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96" name="图片 14" descr="Misc-Buddy-Blue-ico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77236" y="1796818"/>
                <a:ext cx="504056" cy="5460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97" name="图片 15" descr="Misc-Buddy-Blue-ico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77436" y="2054847"/>
                <a:ext cx="504056" cy="5460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98" name="图片 16" descr="Misc-Buddy-Blue-ico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41432" y="3062959"/>
                <a:ext cx="504056" cy="5460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99" name="图片 17" descr="Misc-Buddy-Blue-ico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1312" y="3501008"/>
                <a:ext cx="504056" cy="5460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300" name="图片 18" descr="Misc-Buddy-Blue-ico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25208" y="3320988"/>
                <a:ext cx="504056" cy="5460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1301" name="直接连接符 7"/>
              <p:cNvCxnSpPr>
                <a:cxnSpLocks noChangeShapeType="1"/>
              </p:cNvCxnSpPr>
              <p:nvPr/>
            </p:nvCxnSpPr>
            <p:spPr bwMode="auto">
              <a:xfrm>
                <a:off x="7473280" y="2342879"/>
                <a:ext cx="324036" cy="50405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302" name="直接连接符 7"/>
              <p:cNvCxnSpPr>
                <a:cxnSpLocks noChangeShapeType="1"/>
              </p:cNvCxnSpPr>
              <p:nvPr/>
            </p:nvCxnSpPr>
            <p:spPr bwMode="auto">
              <a:xfrm flipV="1">
                <a:off x="8301372" y="2594908"/>
                <a:ext cx="468052" cy="2220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303" name="直接连接符 7"/>
              <p:cNvCxnSpPr>
                <a:cxnSpLocks noChangeShapeType="1"/>
              </p:cNvCxnSpPr>
              <p:nvPr/>
            </p:nvCxnSpPr>
            <p:spPr bwMode="auto">
              <a:xfrm>
                <a:off x="7653300" y="2162859"/>
                <a:ext cx="1224136" cy="16501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304" name="直接连接符 7"/>
              <p:cNvCxnSpPr>
                <a:cxnSpLocks noChangeShapeType="1"/>
              </p:cNvCxnSpPr>
              <p:nvPr/>
            </p:nvCxnSpPr>
            <p:spPr bwMode="auto">
              <a:xfrm>
                <a:off x="8301372" y="3206975"/>
                <a:ext cx="540060" cy="12901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305" name="直接连接符 7"/>
              <p:cNvCxnSpPr>
                <a:cxnSpLocks noChangeShapeType="1"/>
              </p:cNvCxnSpPr>
              <p:nvPr/>
            </p:nvCxnSpPr>
            <p:spPr bwMode="auto">
              <a:xfrm flipV="1">
                <a:off x="8265368" y="3501008"/>
                <a:ext cx="540060" cy="27303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306" name="直接连接符 7"/>
              <p:cNvCxnSpPr>
                <a:cxnSpLocks noChangeShapeType="1"/>
              </p:cNvCxnSpPr>
              <p:nvPr/>
            </p:nvCxnSpPr>
            <p:spPr bwMode="auto">
              <a:xfrm flipV="1">
                <a:off x="8013340" y="3274089"/>
                <a:ext cx="3280" cy="22691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307" name="直接连接符 7"/>
              <p:cNvCxnSpPr>
                <a:cxnSpLocks noChangeShapeType="1"/>
              </p:cNvCxnSpPr>
              <p:nvPr/>
            </p:nvCxnSpPr>
            <p:spPr bwMode="auto">
              <a:xfrm flipV="1">
                <a:off x="7257256" y="3248980"/>
                <a:ext cx="468052" cy="2520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8" name="矩形 51"/>
            <p:cNvSpPr/>
            <p:nvPr/>
          </p:nvSpPr>
          <p:spPr>
            <a:xfrm>
              <a:off x="1738" y="3943"/>
              <a:ext cx="672" cy="542"/>
            </a:xfrm>
            <a:prstGeom prst="rect">
              <a:avLst/>
            </a:prstGeom>
            <a:noFill/>
            <a:ln w="19050">
              <a:noFill/>
              <a:prstDash val="dash"/>
            </a:ln>
            <a:effectLst/>
          </p:spPr>
          <p:style>
            <a:lnRef idx="1">
              <a:schemeClr val="accent1"/>
            </a:lnRef>
            <a:fillRef idx="1001">
              <a:schemeClr val="l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r>
                <a:rPr kumimoji="1"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kumimoji="1" lang="en-US" altLang="zh-CN" baseline="-25000" dirty="0">
                  <a:solidFill>
                    <a:schemeClr val="tx1"/>
                  </a:solidFill>
                </a:rPr>
                <a:t>1</a:t>
              </a:r>
              <a:endParaRPr kumimoji="1" lang="en-US" altLang="zh-CN" baseline="-25000" dirty="0">
                <a:solidFill>
                  <a:srgbClr val="0000CC"/>
                </a:solidFill>
              </a:endParaRPr>
            </a:p>
          </p:txBody>
        </p:sp>
        <p:sp>
          <p:nvSpPr>
            <p:cNvPr id="9" name="矩形 51"/>
            <p:cNvSpPr/>
            <p:nvPr/>
          </p:nvSpPr>
          <p:spPr>
            <a:xfrm>
              <a:off x="1973" y="2603"/>
              <a:ext cx="672" cy="542"/>
            </a:xfrm>
            <a:prstGeom prst="rect">
              <a:avLst/>
            </a:prstGeom>
            <a:noFill/>
            <a:ln w="19050">
              <a:noFill/>
              <a:prstDash val="dash"/>
            </a:ln>
            <a:effectLst/>
          </p:spPr>
          <p:style>
            <a:lnRef idx="1">
              <a:schemeClr val="accent1"/>
            </a:lnRef>
            <a:fillRef idx="1001">
              <a:schemeClr val="l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r>
                <a:rPr kumimoji="1"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kumimoji="1" lang="en-US" altLang="zh-CN" baseline="-25000" dirty="0">
                  <a:solidFill>
                    <a:schemeClr val="tx1"/>
                  </a:solidFill>
                </a:rPr>
                <a:t>3</a:t>
              </a:r>
              <a:endParaRPr kumimoji="1" lang="en-US" altLang="zh-CN" baseline="-25000" dirty="0">
                <a:solidFill>
                  <a:srgbClr val="0000CC"/>
                </a:solidFill>
              </a:endParaRPr>
            </a:p>
          </p:txBody>
        </p:sp>
        <p:sp>
          <p:nvSpPr>
            <p:cNvPr id="10" name="矩形 51"/>
            <p:cNvSpPr/>
            <p:nvPr/>
          </p:nvSpPr>
          <p:spPr>
            <a:xfrm>
              <a:off x="3323" y="2773"/>
              <a:ext cx="672" cy="542"/>
            </a:xfrm>
            <a:prstGeom prst="rect">
              <a:avLst/>
            </a:prstGeom>
            <a:noFill/>
            <a:ln w="19050">
              <a:noFill/>
              <a:prstDash val="dash"/>
            </a:ln>
            <a:effectLst/>
          </p:spPr>
          <p:style>
            <a:lnRef idx="1">
              <a:schemeClr val="accent1"/>
            </a:lnRef>
            <a:fillRef idx="1001">
              <a:schemeClr val="l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r>
                <a:rPr kumimoji="1"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kumimoji="1" lang="en-US" altLang="zh-CN" baseline="-25000" dirty="0">
                  <a:solidFill>
                    <a:schemeClr val="tx1"/>
                  </a:solidFill>
                </a:rPr>
                <a:t>4</a:t>
              </a:r>
              <a:endParaRPr kumimoji="1" lang="en-US" altLang="zh-CN" baseline="-25000" dirty="0">
                <a:solidFill>
                  <a:srgbClr val="0000CC"/>
                </a:solidFill>
              </a:endParaRPr>
            </a:p>
          </p:txBody>
        </p:sp>
        <p:sp>
          <p:nvSpPr>
            <p:cNvPr id="35" name="矩形 51"/>
            <p:cNvSpPr/>
            <p:nvPr/>
          </p:nvSpPr>
          <p:spPr>
            <a:xfrm>
              <a:off x="2830" y="4978"/>
              <a:ext cx="675" cy="542"/>
            </a:xfrm>
            <a:prstGeom prst="rect">
              <a:avLst/>
            </a:prstGeom>
            <a:noFill/>
            <a:ln w="19050">
              <a:noFill/>
              <a:prstDash val="dash"/>
            </a:ln>
            <a:effectLst/>
          </p:spPr>
          <p:style>
            <a:lnRef idx="1">
              <a:schemeClr val="accent1"/>
            </a:lnRef>
            <a:fillRef idx="1001">
              <a:schemeClr val="l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r>
                <a:rPr kumimoji="1"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kumimoji="1" lang="en-US" altLang="zh-CN" baseline="-25000" dirty="0">
                  <a:solidFill>
                    <a:schemeClr val="tx1"/>
                  </a:solidFill>
                </a:rPr>
                <a:t>6</a:t>
              </a:r>
              <a:endParaRPr kumimoji="1" lang="en-US" altLang="zh-CN" baseline="-25000" dirty="0">
                <a:solidFill>
                  <a:srgbClr val="0000CC"/>
                </a:solidFill>
              </a:endParaRPr>
            </a:p>
          </p:txBody>
        </p:sp>
        <p:sp>
          <p:nvSpPr>
            <p:cNvPr id="36" name="矩形 51"/>
            <p:cNvSpPr/>
            <p:nvPr/>
          </p:nvSpPr>
          <p:spPr>
            <a:xfrm>
              <a:off x="3285" y="4008"/>
              <a:ext cx="673" cy="540"/>
            </a:xfrm>
            <a:prstGeom prst="rect">
              <a:avLst/>
            </a:prstGeom>
            <a:noFill/>
            <a:ln w="19050">
              <a:noFill/>
              <a:prstDash val="dash"/>
            </a:ln>
            <a:effectLst/>
          </p:spPr>
          <p:style>
            <a:lnRef idx="1">
              <a:schemeClr val="accent1"/>
            </a:lnRef>
            <a:fillRef idx="1001">
              <a:schemeClr val="l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r>
                <a:rPr kumimoji="1"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kumimoji="1" lang="en-US" altLang="zh-CN" baseline="-25000" dirty="0">
                  <a:solidFill>
                    <a:schemeClr val="tx1"/>
                  </a:solidFill>
                </a:rPr>
                <a:t>5</a:t>
              </a:r>
              <a:endParaRPr kumimoji="1" lang="en-US" altLang="zh-CN" baseline="-25000" dirty="0">
                <a:solidFill>
                  <a:srgbClr val="0000CC"/>
                </a:solidFill>
              </a:endParaRPr>
            </a:p>
          </p:txBody>
        </p:sp>
        <p:cxnSp>
          <p:nvCxnSpPr>
            <p:cNvPr id="11" name="Straight Arrow Connector 18"/>
            <p:cNvCxnSpPr/>
            <p:nvPr/>
          </p:nvCxnSpPr>
          <p:spPr>
            <a:xfrm flipH="1" flipV="1">
              <a:off x="2410" y="3183"/>
              <a:ext cx="875" cy="10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1880" y="3685"/>
              <a:ext cx="328" cy="49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2958" y="4663"/>
              <a:ext cx="522" cy="11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H="1">
              <a:off x="3218" y="5025"/>
              <a:ext cx="410" cy="2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矩形 51"/>
            <p:cNvSpPr/>
            <p:nvPr/>
          </p:nvSpPr>
          <p:spPr>
            <a:xfrm>
              <a:off x="1440" y="1858"/>
              <a:ext cx="2556" cy="542"/>
            </a:xfrm>
            <a:prstGeom prst="rect">
              <a:avLst/>
            </a:prstGeom>
            <a:noFill/>
            <a:ln w="19050">
              <a:noFill/>
              <a:prstDash val="dash"/>
            </a:ln>
            <a:effectLst/>
          </p:spPr>
          <p:style>
            <a:lnRef idx="1">
              <a:schemeClr val="accent1"/>
            </a:lnRef>
            <a:fillRef idx="1001">
              <a:schemeClr val="l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r>
                <a:rPr kumimoji="1" lang="en-US" altLang="zh-CN" sz="16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Random walk</a:t>
              </a:r>
              <a:endParaRPr kumimoji="1" lang="en-US" altLang="zh-CN" sz="1600" baseline="-25000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3499485" y="2471420"/>
            <a:ext cx="2355850" cy="392430"/>
            <a:chOff x="5476" y="4409"/>
            <a:chExt cx="3710" cy="618"/>
          </a:xfrm>
        </p:grpSpPr>
        <p:sp>
          <p:nvSpPr>
            <p:cNvPr id="58" name="矩形 51"/>
            <p:cNvSpPr/>
            <p:nvPr/>
          </p:nvSpPr>
          <p:spPr>
            <a:xfrm>
              <a:off x="5720" y="4409"/>
              <a:ext cx="761" cy="494"/>
            </a:xfrm>
            <a:prstGeom prst="rect">
              <a:avLst/>
            </a:prstGeom>
            <a:noFill/>
            <a:ln w="19050">
              <a:noFill/>
              <a:prstDash val="dash"/>
            </a:ln>
            <a:effectLst/>
          </p:spPr>
          <p:style>
            <a:lnRef idx="1">
              <a:schemeClr val="accent1"/>
            </a:lnRef>
            <a:fillRef idx="1001">
              <a:schemeClr val="l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r>
                <a:rPr kumimoji="1" lang="en-US" altLang="zh-CN" dirty="0">
                  <a:solidFill>
                    <a:schemeClr val="tx1"/>
                  </a:solidFill>
                  <a:latin typeface="Microsoft YaHei Regular" panose="020B0503020204020204" charset="-122"/>
                  <a:ea typeface="Microsoft YaHei Regular" panose="020B0503020204020204" charset="-122"/>
                  <a:cs typeface="Times New Roman" panose="02020603050405020304" pitchFamily="18" charset="0"/>
                </a:rPr>
                <a:t>v</a:t>
              </a:r>
              <a:r>
                <a:rPr kumimoji="1" lang="en-US" altLang="zh-CN" baseline="-25000" dirty="0">
                  <a:solidFill>
                    <a:schemeClr val="tx1"/>
                  </a:solidFill>
                  <a:latin typeface="Microsoft YaHei Regular" panose="020B0503020204020204" charset="-122"/>
                  <a:ea typeface="Microsoft YaHei Regular" panose="020B0503020204020204" charset="-122"/>
                </a:rPr>
                <a:t>4</a:t>
              </a:r>
              <a:endParaRPr kumimoji="1" lang="en-US" altLang="zh-CN" baseline="-25000" dirty="0">
                <a:solidFill>
                  <a:srgbClr val="0000CC"/>
                </a:solidFill>
                <a:latin typeface="Microsoft YaHei Regular" panose="020B0503020204020204" charset="-122"/>
                <a:ea typeface="Microsoft YaHei Regular" panose="020B0503020204020204" charset="-122"/>
              </a:endParaRPr>
            </a:p>
          </p:txBody>
        </p:sp>
        <p:sp>
          <p:nvSpPr>
            <p:cNvPr id="59" name="矩形 51"/>
            <p:cNvSpPr/>
            <p:nvPr/>
          </p:nvSpPr>
          <p:spPr>
            <a:xfrm>
              <a:off x="6379" y="4409"/>
              <a:ext cx="762" cy="494"/>
            </a:xfrm>
            <a:prstGeom prst="rect">
              <a:avLst/>
            </a:prstGeom>
            <a:noFill/>
            <a:ln w="19050">
              <a:noFill/>
              <a:prstDash val="dash"/>
            </a:ln>
            <a:effectLst/>
          </p:spPr>
          <p:style>
            <a:lnRef idx="1">
              <a:schemeClr val="accent1"/>
            </a:lnRef>
            <a:fillRef idx="1001">
              <a:schemeClr val="l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r>
                <a:rPr kumimoji="1" lang="en-US" altLang="zh-CN" dirty="0">
                  <a:solidFill>
                    <a:schemeClr val="tx1"/>
                  </a:solidFill>
                  <a:latin typeface="Microsoft YaHei Regular" panose="020B0503020204020204" charset="-122"/>
                  <a:ea typeface="Microsoft YaHei Regular" panose="020B0503020204020204" charset="-122"/>
                  <a:cs typeface="Times New Roman" panose="02020603050405020304" pitchFamily="18" charset="0"/>
                </a:rPr>
                <a:t>v</a:t>
              </a:r>
              <a:r>
                <a:rPr kumimoji="1" lang="en-US" altLang="zh-CN" baseline="-25000" dirty="0">
                  <a:solidFill>
                    <a:schemeClr val="tx1"/>
                  </a:solidFill>
                  <a:latin typeface="Microsoft YaHei Regular" panose="020B0503020204020204" charset="-122"/>
                  <a:ea typeface="Microsoft YaHei Regular" panose="020B0503020204020204" charset="-122"/>
                </a:rPr>
                <a:t>3</a:t>
              </a:r>
              <a:endParaRPr kumimoji="1" lang="en-US" altLang="zh-CN" baseline="-25000" dirty="0">
                <a:solidFill>
                  <a:srgbClr val="0000CC"/>
                </a:solidFill>
                <a:latin typeface="Microsoft YaHei Regular" panose="020B0503020204020204" charset="-122"/>
                <a:ea typeface="Microsoft YaHei Regular" panose="020B0503020204020204" charset="-122"/>
              </a:endParaRPr>
            </a:p>
          </p:txBody>
        </p:sp>
        <p:sp>
          <p:nvSpPr>
            <p:cNvPr id="60" name="矩形 51"/>
            <p:cNvSpPr/>
            <p:nvPr/>
          </p:nvSpPr>
          <p:spPr>
            <a:xfrm>
              <a:off x="7035" y="4409"/>
              <a:ext cx="762" cy="494"/>
            </a:xfrm>
            <a:prstGeom prst="rect">
              <a:avLst/>
            </a:prstGeom>
            <a:noFill/>
            <a:ln w="19050">
              <a:noFill/>
              <a:prstDash val="dash"/>
            </a:ln>
            <a:effectLst/>
          </p:spPr>
          <p:style>
            <a:lnRef idx="1">
              <a:schemeClr val="accent1"/>
            </a:lnRef>
            <a:fillRef idx="1001">
              <a:schemeClr val="l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r>
                <a:rPr kumimoji="1" lang="en-US" altLang="zh-CN" dirty="0">
                  <a:solidFill>
                    <a:schemeClr val="tx1"/>
                  </a:solidFill>
                  <a:latin typeface="Microsoft YaHei Regular" panose="020B0503020204020204" charset="-122"/>
                  <a:ea typeface="Microsoft YaHei Regular" panose="020B0503020204020204" charset="-122"/>
                  <a:cs typeface="Times New Roman" panose="02020603050405020304" pitchFamily="18" charset="0"/>
                </a:rPr>
                <a:t>v</a:t>
              </a:r>
              <a:r>
                <a:rPr kumimoji="1" lang="en-US" altLang="zh-CN" baseline="-25000" dirty="0">
                  <a:solidFill>
                    <a:schemeClr val="tx1"/>
                  </a:solidFill>
                  <a:latin typeface="Microsoft YaHei Regular" panose="020B0503020204020204" charset="-122"/>
                  <a:ea typeface="Microsoft YaHei Regular" panose="020B0503020204020204" charset="-122"/>
                </a:rPr>
                <a:t>1</a:t>
              </a:r>
              <a:endParaRPr kumimoji="1" lang="en-US" altLang="zh-CN" baseline="-25000" dirty="0">
                <a:solidFill>
                  <a:schemeClr val="tx1"/>
                </a:solidFill>
                <a:latin typeface="Microsoft YaHei Regular" panose="020B0503020204020204" charset="-122"/>
                <a:ea typeface="Microsoft YaHei Regular" panose="020B0503020204020204" charset="-122"/>
              </a:endParaRPr>
            </a:p>
          </p:txBody>
        </p:sp>
        <p:sp>
          <p:nvSpPr>
            <p:cNvPr id="61" name="矩形 51"/>
            <p:cNvSpPr/>
            <p:nvPr/>
          </p:nvSpPr>
          <p:spPr>
            <a:xfrm>
              <a:off x="7696" y="4409"/>
              <a:ext cx="761" cy="494"/>
            </a:xfrm>
            <a:prstGeom prst="rect">
              <a:avLst/>
            </a:prstGeom>
            <a:noFill/>
            <a:ln w="19050">
              <a:noFill/>
              <a:prstDash val="dash"/>
            </a:ln>
            <a:effectLst/>
          </p:spPr>
          <p:style>
            <a:lnRef idx="1">
              <a:schemeClr val="accent1"/>
            </a:lnRef>
            <a:fillRef idx="1001">
              <a:schemeClr val="l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r>
                <a:rPr kumimoji="1" lang="en-US" altLang="zh-CN" dirty="0">
                  <a:solidFill>
                    <a:schemeClr val="tx1"/>
                  </a:solidFill>
                  <a:latin typeface="Microsoft YaHei Regular" panose="020B0503020204020204" charset="-122"/>
                  <a:ea typeface="Microsoft YaHei Regular" panose="020B0503020204020204" charset="-122"/>
                  <a:cs typeface="Times New Roman" panose="02020603050405020304" pitchFamily="18" charset="0"/>
                </a:rPr>
                <a:t>v</a:t>
              </a:r>
              <a:r>
                <a:rPr kumimoji="1" lang="en-US" altLang="zh-CN" baseline="-25000" dirty="0">
                  <a:solidFill>
                    <a:schemeClr val="tx1"/>
                  </a:solidFill>
                  <a:latin typeface="Microsoft YaHei Regular" panose="020B0503020204020204" charset="-122"/>
                  <a:ea typeface="Microsoft YaHei Regular" panose="020B0503020204020204" charset="-122"/>
                </a:rPr>
                <a:t>5</a:t>
              </a:r>
              <a:endParaRPr kumimoji="1" lang="en-US" altLang="zh-CN" baseline="-25000" dirty="0">
                <a:solidFill>
                  <a:srgbClr val="0000CC"/>
                </a:solidFill>
                <a:latin typeface="Microsoft YaHei Regular" panose="020B0503020204020204" charset="-122"/>
                <a:ea typeface="Microsoft YaHei Regular" panose="020B0503020204020204" charset="-122"/>
              </a:endParaRPr>
            </a:p>
          </p:txBody>
        </p:sp>
        <p:sp>
          <p:nvSpPr>
            <p:cNvPr id="62" name="矩形 51"/>
            <p:cNvSpPr/>
            <p:nvPr/>
          </p:nvSpPr>
          <p:spPr>
            <a:xfrm>
              <a:off x="8355" y="4409"/>
              <a:ext cx="762" cy="494"/>
            </a:xfrm>
            <a:prstGeom prst="rect">
              <a:avLst/>
            </a:prstGeom>
            <a:noFill/>
            <a:ln w="19050">
              <a:noFill/>
              <a:prstDash val="dash"/>
            </a:ln>
            <a:effectLst/>
          </p:spPr>
          <p:style>
            <a:lnRef idx="1">
              <a:schemeClr val="accent1"/>
            </a:lnRef>
            <a:fillRef idx="1001">
              <a:schemeClr val="l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r>
                <a:rPr kumimoji="1" lang="en-US" altLang="zh-CN" dirty="0">
                  <a:solidFill>
                    <a:schemeClr val="tx1"/>
                  </a:solidFill>
                  <a:latin typeface="Microsoft YaHei Regular" panose="020B0503020204020204" charset="-122"/>
                  <a:ea typeface="Microsoft YaHei Regular" panose="020B0503020204020204" charset="-122"/>
                  <a:cs typeface="Times New Roman" panose="02020603050405020304" pitchFamily="18" charset="0"/>
                </a:rPr>
                <a:t>v</a:t>
              </a:r>
              <a:r>
                <a:rPr kumimoji="1" lang="en-US" altLang="zh-CN" baseline="-25000" dirty="0">
                  <a:solidFill>
                    <a:schemeClr val="tx1"/>
                  </a:solidFill>
                  <a:latin typeface="Microsoft YaHei Regular" panose="020B0503020204020204" charset="-122"/>
                  <a:ea typeface="Microsoft YaHei Regular" panose="020B0503020204020204" charset="-122"/>
                </a:rPr>
                <a:t>6</a:t>
              </a:r>
              <a:endParaRPr kumimoji="1" lang="en-US" altLang="zh-CN" baseline="-25000" dirty="0">
                <a:solidFill>
                  <a:srgbClr val="0000CC"/>
                </a:solidFill>
                <a:latin typeface="Microsoft YaHei Regular" panose="020B0503020204020204" charset="-122"/>
                <a:ea typeface="Microsoft YaHei Regular" panose="020B0503020204020204" charset="-122"/>
              </a:endParaRPr>
            </a:p>
          </p:txBody>
        </p:sp>
        <p:sp>
          <p:nvSpPr>
            <p:cNvPr id="63" name="Rectangle 51"/>
            <p:cNvSpPr/>
            <p:nvPr/>
          </p:nvSpPr>
          <p:spPr>
            <a:xfrm>
              <a:off x="5476" y="4409"/>
              <a:ext cx="3710" cy="61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en-US">
                <a:solidFill>
                  <a:srgbClr val="FF0000"/>
                </a:solidFill>
                <a:latin typeface="Microsoft YaHei Regular" panose="020B0503020204020204" charset="-122"/>
                <a:ea typeface="Microsoft YaHei Regular" panose="020B0503020204020204" charset="-122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3499485" y="3120390"/>
            <a:ext cx="2355850" cy="392430"/>
            <a:chOff x="5476" y="4409"/>
            <a:chExt cx="3710" cy="618"/>
          </a:xfrm>
        </p:grpSpPr>
        <p:sp>
          <p:nvSpPr>
            <p:cNvPr id="67" name="矩形 51"/>
            <p:cNvSpPr/>
            <p:nvPr/>
          </p:nvSpPr>
          <p:spPr>
            <a:xfrm>
              <a:off x="5720" y="4409"/>
              <a:ext cx="761" cy="494"/>
            </a:xfrm>
            <a:prstGeom prst="rect">
              <a:avLst/>
            </a:prstGeom>
            <a:noFill/>
            <a:ln w="19050">
              <a:noFill/>
              <a:prstDash val="dash"/>
            </a:ln>
            <a:effectLst/>
          </p:spPr>
          <p:style>
            <a:lnRef idx="1">
              <a:schemeClr val="accent1"/>
            </a:lnRef>
            <a:fillRef idx="1001">
              <a:schemeClr val="l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r>
                <a:rPr kumimoji="1" lang="en-US" altLang="zh-CN" dirty="0">
                  <a:solidFill>
                    <a:schemeClr val="tx1"/>
                  </a:solidFill>
                  <a:latin typeface="Microsoft YaHei Regular" panose="020B0503020204020204" charset="-122"/>
                  <a:ea typeface="Microsoft YaHei Regular" panose="020B0503020204020204" charset="-122"/>
                  <a:cs typeface="Times New Roman" panose="02020603050405020304" pitchFamily="18" charset="0"/>
                </a:rPr>
                <a:t>v</a:t>
              </a:r>
              <a:r>
                <a:rPr kumimoji="1" lang="en-US" altLang="zh-CN" baseline="-25000" dirty="0">
                  <a:solidFill>
                    <a:schemeClr val="tx1"/>
                  </a:solidFill>
                  <a:latin typeface="Microsoft YaHei Regular" panose="020B0503020204020204" charset="-122"/>
                  <a:ea typeface="Microsoft YaHei Regular" panose="020B0503020204020204" charset="-122"/>
                </a:rPr>
                <a:t>6</a:t>
              </a:r>
              <a:endParaRPr kumimoji="1" lang="en-US" altLang="zh-CN" baseline="-25000" dirty="0">
                <a:solidFill>
                  <a:srgbClr val="0000CC"/>
                </a:solidFill>
                <a:latin typeface="Microsoft YaHei Regular" panose="020B0503020204020204" charset="-122"/>
                <a:ea typeface="Microsoft YaHei Regular" panose="020B0503020204020204" charset="-122"/>
              </a:endParaRPr>
            </a:p>
          </p:txBody>
        </p:sp>
        <p:sp>
          <p:nvSpPr>
            <p:cNvPr id="68" name="矩形 51"/>
            <p:cNvSpPr/>
            <p:nvPr/>
          </p:nvSpPr>
          <p:spPr>
            <a:xfrm>
              <a:off x="6379" y="4409"/>
              <a:ext cx="762" cy="494"/>
            </a:xfrm>
            <a:prstGeom prst="rect">
              <a:avLst/>
            </a:prstGeom>
            <a:noFill/>
            <a:ln w="19050">
              <a:noFill/>
              <a:prstDash val="dash"/>
            </a:ln>
            <a:effectLst/>
          </p:spPr>
          <p:style>
            <a:lnRef idx="1">
              <a:schemeClr val="accent1"/>
            </a:lnRef>
            <a:fillRef idx="1001">
              <a:schemeClr val="l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r>
                <a:rPr kumimoji="1" lang="en-US" altLang="zh-CN" dirty="0">
                  <a:solidFill>
                    <a:schemeClr val="tx1"/>
                  </a:solidFill>
                  <a:latin typeface="Microsoft YaHei Regular" panose="020B0503020204020204" charset="-122"/>
                  <a:ea typeface="Microsoft YaHei Regular" panose="020B0503020204020204" charset="-122"/>
                  <a:cs typeface="Times New Roman" panose="02020603050405020304" pitchFamily="18" charset="0"/>
                </a:rPr>
                <a:t>v</a:t>
              </a:r>
              <a:r>
                <a:rPr kumimoji="1" lang="en-US" altLang="zh-CN" baseline="-25000" dirty="0">
                  <a:solidFill>
                    <a:schemeClr val="tx1"/>
                  </a:solidFill>
                  <a:latin typeface="Microsoft YaHei Regular" panose="020B0503020204020204" charset="-122"/>
                  <a:ea typeface="Microsoft YaHei Regular" panose="020B0503020204020204" charset="-122"/>
                </a:rPr>
                <a:t>5</a:t>
              </a:r>
              <a:endParaRPr kumimoji="1" lang="en-US" altLang="zh-CN" baseline="-25000" dirty="0">
                <a:solidFill>
                  <a:srgbClr val="0000CC"/>
                </a:solidFill>
                <a:latin typeface="Microsoft YaHei Regular" panose="020B0503020204020204" charset="-122"/>
                <a:ea typeface="Microsoft YaHei Regular" panose="020B0503020204020204" charset="-122"/>
              </a:endParaRPr>
            </a:p>
          </p:txBody>
        </p:sp>
        <p:sp>
          <p:nvSpPr>
            <p:cNvPr id="69" name="矩形 51"/>
            <p:cNvSpPr/>
            <p:nvPr/>
          </p:nvSpPr>
          <p:spPr>
            <a:xfrm>
              <a:off x="7035" y="4409"/>
              <a:ext cx="762" cy="494"/>
            </a:xfrm>
            <a:prstGeom prst="rect">
              <a:avLst/>
            </a:prstGeom>
            <a:noFill/>
            <a:ln w="19050">
              <a:noFill/>
              <a:prstDash val="dash"/>
            </a:ln>
            <a:effectLst/>
          </p:spPr>
          <p:style>
            <a:lnRef idx="1">
              <a:schemeClr val="accent1"/>
            </a:lnRef>
            <a:fillRef idx="1001">
              <a:schemeClr val="l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r>
                <a:rPr kumimoji="1" lang="en-US" altLang="zh-CN" dirty="0">
                  <a:solidFill>
                    <a:schemeClr val="tx1"/>
                  </a:solidFill>
                  <a:latin typeface="Microsoft YaHei Regular" panose="020B0503020204020204" charset="-122"/>
                  <a:ea typeface="Microsoft YaHei Regular" panose="020B0503020204020204" charset="-122"/>
                  <a:cs typeface="Times New Roman" panose="02020603050405020304" pitchFamily="18" charset="0"/>
                </a:rPr>
                <a:t>v</a:t>
              </a:r>
              <a:r>
                <a:rPr kumimoji="1" lang="en-US" altLang="zh-CN" baseline="-25000" dirty="0">
                  <a:solidFill>
                    <a:schemeClr val="tx1"/>
                  </a:solidFill>
                  <a:latin typeface="Microsoft YaHei Regular" panose="020B0503020204020204" charset="-122"/>
                  <a:ea typeface="Microsoft YaHei Regular" panose="020B0503020204020204" charset="-122"/>
                </a:rPr>
                <a:t>1</a:t>
              </a:r>
              <a:endParaRPr kumimoji="1" lang="en-US" altLang="zh-CN" baseline="-25000" dirty="0">
                <a:solidFill>
                  <a:schemeClr val="tx1"/>
                </a:solidFill>
                <a:latin typeface="Microsoft YaHei Regular" panose="020B0503020204020204" charset="-122"/>
                <a:ea typeface="Microsoft YaHei Regular" panose="020B0503020204020204" charset="-122"/>
              </a:endParaRPr>
            </a:p>
          </p:txBody>
        </p:sp>
        <p:sp>
          <p:nvSpPr>
            <p:cNvPr id="70" name="矩形 51"/>
            <p:cNvSpPr/>
            <p:nvPr/>
          </p:nvSpPr>
          <p:spPr>
            <a:xfrm>
              <a:off x="7696" y="4409"/>
              <a:ext cx="761" cy="494"/>
            </a:xfrm>
            <a:prstGeom prst="rect">
              <a:avLst/>
            </a:prstGeom>
            <a:noFill/>
            <a:ln w="19050">
              <a:noFill/>
              <a:prstDash val="dash"/>
            </a:ln>
            <a:effectLst/>
          </p:spPr>
          <p:style>
            <a:lnRef idx="1">
              <a:schemeClr val="accent1"/>
            </a:lnRef>
            <a:fillRef idx="1001">
              <a:schemeClr val="l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r>
                <a:rPr kumimoji="1" lang="en-US" altLang="zh-CN" dirty="0">
                  <a:solidFill>
                    <a:schemeClr val="tx1"/>
                  </a:solidFill>
                  <a:latin typeface="Microsoft YaHei Regular" panose="020B0503020204020204" charset="-122"/>
                  <a:ea typeface="Microsoft YaHei Regular" panose="020B0503020204020204" charset="-122"/>
                  <a:cs typeface="Times New Roman" panose="02020603050405020304" pitchFamily="18" charset="0"/>
                </a:rPr>
                <a:t>v</a:t>
              </a:r>
              <a:r>
                <a:rPr kumimoji="1" lang="en-US" altLang="zh-CN" baseline="-25000" dirty="0">
                  <a:solidFill>
                    <a:schemeClr val="tx1"/>
                  </a:solidFill>
                  <a:latin typeface="Microsoft YaHei Regular" panose="020B0503020204020204" charset="-122"/>
                  <a:ea typeface="Microsoft YaHei Regular" panose="020B0503020204020204" charset="-122"/>
                </a:rPr>
                <a:t>3</a:t>
              </a:r>
              <a:endParaRPr kumimoji="1" lang="en-US" altLang="zh-CN" baseline="-25000" dirty="0">
                <a:solidFill>
                  <a:srgbClr val="0000CC"/>
                </a:solidFill>
                <a:latin typeface="Microsoft YaHei Regular" panose="020B0503020204020204" charset="-122"/>
                <a:ea typeface="Microsoft YaHei Regular" panose="020B0503020204020204" charset="-122"/>
              </a:endParaRPr>
            </a:p>
          </p:txBody>
        </p:sp>
        <p:sp>
          <p:nvSpPr>
            <p:cNvPr id="71" name="矩形 51"/>
            <p:cNvSpPr/>
            <p:nvPr/>
          </p:nvSpPr>
          <p:spPr>
            <a:xfrm>
              <a:off x="8355" y="4409"/>
              <a:ext cx="762" cy="494"/>
            </a:xfrm>
            <a:prstGeom prst="rect">
              <a:avLst/>
            </a:prstGeom>
            <a:noFill/>
            <a:ln w="19050">
              <a:noFill/>
              <a:prstDash val="dash"/>
            </a:ln>
            <a:effectLst/>
          </p:spPr>
          <p:style>
            <a:lnRef idx="1">
              <a:schemeClr val="accent1"/>
            </a:lnRef>
            <a:fillRef idx="1001">
              <a:schemeClr val="l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r>
                <a:rPr kumimoji="1" lang="en-US" altLang="zh-CN" dirty="0">
                  <a:solidFill>
                    <a:schemeClr val="tx1"/>
                  </a:solidFill>
                  <a:latin typeface="Microsoft YaHei Regular" panose="020B0503020204020204" charset="-122"/>
                  <a:ea typeface="Microsoft YaHei Regular" panose="020B0503020204020204" charset="-122"/>
                  <a:cs typeface="Times New Roman" panose="02020603050405020304" pitchFamily="18" charset="0"/>
                </a:rPr>
                <a:t>v</a:t>
              </a:r>
              <a:r>
                <a:rPr kumimoji="1" lang="en-US" altLang="zh-CN" baseline="-25000" dirty="0">
                  <a:solidFill>
                    <a:schemeClr val="tx1"/>
                  </a:solidFill>
                  <a:latin typeface="Microsoft YaHei Regular" panose="020B0503020204020204" charset="-122"/>
                  <a:ea typeface="Microsoft YaHei Regular" panose="020B0503020204020204" charset="-122"/>
                </a:rPr>
                <a:t>4</a:t>
              </a:r>
              <a:endParaRPr kumimoji="1" lang="en-US" altLang="zh-CN" baseline="-25000" dirty="0">
                <a:solidFill>
                  <a:srgbClr val="0000CC"/>
                </a:solidFill>
                <a:latin typeface="Microsoft YaHei Regular" panose="020B0503020204020204" charset="-122"/>
                <a:ea typeface="Microsoft YaHei Regular" panose="020B0503020204020204" charset="-122"/>
              </a:endParaRPr>
            </a:p>
          </p:txBody>
        </p:sp>
        <p:sp>
          <p:nvSpPr>
            <p:cNvPr id="72" name="Rectangle 51"/>
            <p:cNvSpPr/>
            <p:nvPr/>
          </p:nvSpPr>
          <p:spPr>
            <a:xfrm>
              <a:off x="5476" y="4409"/>
              <a:ext cx="3710" cy="61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en-US">
                <a:solidFill>
                  <a:srgbClr val="FF0000"/>
                </a:solidFill>
                <a:latin typeface="Microsoft YaHei Regular" panose="020B0503020204020204" charset="-122"/>
                <a:ea typeface="Microsoft YaHei Regular" panose="020B0503020204020204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3499485" y="3807460"/>
            <a:ext cx="2355850" cy="392430"/>
            <a:chOff x="5476" y="4409"/>
            <a:chExt cx="3710" cy="618"/>
          </a:xfrm>
        </p:grpSpPr>
        <p:sp>
          <p:nvSpPr>
            <p:cNvPr id="74" name="矩形 51"/>
            <p:cNvSpPr/>
            <p:nvPr/>
          </p:nvSpPr>
          <p:spPr>
            <a:xfrm>
              <a:off x="5720" y="4409"/>
              <a:ext cx="761" cy="494"/>
            </a:xfrm>
            <a:prstGeom prst="rect">
              <a:avLst/>
            </a:prstGeom>
            <a:noFill/>
            <a:ln w="19050">
              <a:noFill/>
              <a:prstDash val="dash"/>
            </a:ln>
            <a:effectLst/>
          </p:spPr>
          <p:style>
            <a:lnRef idx="1">
              <a:schemeClr val="accent1"/>
            </a:lnRef>
            <a:fillRef idx="1001">
              <a:schemeClr val="l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r>
                <a:rPr kumimoji="1" lang="en-US" altLang="zh-CN" dirty="0">
                  <a:solidFill>
                    <a:schemeClr val="tx1"/>
                  </a:solidFill>
                  <a:latin typeface="Microsoft YaHei Regular" panose="020B0503020204020204" charset="-122"/>
                  <a:ea typeface="Microsoft YaHei Regular" panose="020B0503020204020204" charset="-122"/>
                  <a:cs typeface="Times New Roman" panose="02020603050405020304" pitchFamily="18" charset="0"/>
                </a:rPr>
                <a:t>v</a:t>
              </a:r>
              <a:r>
                <a:rPr kumimoji="1" lang="en-US" altLang="zh-CN" baseline="-25000" dirty="0">
                  <a:solidFill>
                    <a:schemeClr val="tx1"/>
                  </a:solidFill>
                  <a:latin typeface="Microsoft YaHei Regular" panose="020B0503020204020204" charset="-122"/>
                  <a:ea typeface="Microsoft YaHei Regular" panose="020B0503020204020204" charset="-122"/>
                </a:rPr>
                <a:t>5</a:t>
              </a:r>
              <a:endParaRPr kumimoji="1" lang="en-US" altLang="zh-CN" baseline="-25000" dirty="0">
                <a:solidFill>
                  <a:srgbClr val="0000CC"/>
                </a:solidFill>
                <a:latin typeface="Microsoft YaHei Regular" panose="020B0503020204020204" charset="-122"/>
                <a:ea typeface="Microsoft YaHei Regular" panose="020B0503020204020204" charset="-122"/>
              </a:endParaRPr>
            </a:p>
          </p:txBody>
        </p:sp>
        <p:sp>
          <p:nvSpPr>
            <p:cNvPr id="75" name="矩形 51"/>
            <p:cNvSpPr/>
            <p:nvPr/>
          </p:nvSpPr>
          <p:spPr>
            <a:xfrm>
              <a:off x="6379" y="4409"/>
              <a:ext cx="762" cy="494"/>
            </a:xfrm>
            <a:prstGeom prst="rect">
              <a:avLst/>
            </a:prstGeom>
            <a:noFill/>
            <a:ln w="19050">
              <a:noFill/>
              <a:prstDash val="dash"/>
            </a:ln>
            <a:effectLst/>
          </p:spPr>
          <p:style>
            <a:lnRef idx="1">
              <a:schemeClr val="accent1"/>
            </a:lnRef>
            <a:fillRef idx="1001">
              <a:schemeClr val="l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r>
                <a:rPr kumimoji="1" lang="en-US" altLang="zh-CN" dirty="0">
                  <a:solidFill>
                    <a:schemeClr val="tx1"/>
                  </a:solidFill>
                  <a:latin typeface="Microsoft YaHei Regular" panose="020B0503020204020204" charset="-122"/>
                  <a:ea typeface="Microsoft YaHei Regular" panose="020B0503020204020204" charset="-122"/>
                  <a:cs typeface="Times New Roman" panose="02020603050405020304" pitchFamily="18" charset="0"/>
                </a:rPr>
                <a:t>v</a:t>
              </a:r>
              <a:r>
                <a:rPr kumimoji="1" lang="en-US" altLang="zh-CN" baseline="-25000" dirty="0">
                  <a:solidFill>
                    <a:schemeClr val="tx1"/>
                  </a:solidFill>
                  <a:latin typeface="Microsoft YaHei Regular" panose="020B0503020204020204" charset="-122"/>
                  <a:ea typeface="Microsoft YaHei Regular" panose="020B0503020204020204" charset="-122"/>
                </a:rPr>
                <a:t>6</a:t>
              </a:r>
              <a:endParaRPr kumimoji="1" lang="en-US" altLang="zh-CN" baseline="-25000" dirty="0">
                <a:solidFill>
                  <a:srgbClr val="0000CC"/>
                </a:solidFill>
                <a:latin typeface="Microsoft YaHei Regular" panose="020B0503020204020204" charset="-122"/>
                <a:ea typeface="Microsoft YaHei Regular" panose="020B0503020204020204" charset="-122"/>
              </a:endParaRPr>
            </a:p>
          </p:txBody>
        </p:sp>
        <p:sp>
          <p:nvSpPr>
            <p:cNvPr id="76" name="矩形 51"/>
            <p:cNvSpPr/>
            <p:nvPr/>
          </p:nvSpPr>
          <p:spPr>
            <a:xfrm>
              <a:off x="7035" y="4409"/>
              <a:ext cx="762" cy="494"/>
            </a:xfrm>
            <a:prstGeom prst="rect">
              <a:avLst/>
            </a:prstGeom>
            <a:noFill/>
            <a:ln w="19050">
              <a:noFill/>
              <a:prstDash val="dash"/>
            </a:ln>
            <a:effectLst/>
          </p:spPr>
          <p:style>
            <a:lnRef idx="1">
              <a:schemeClr val="accent1"/>
            </a:lnRef>
            <a:fillRef idx="1001">
              <a:schemeClr val="l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r>
                <a:rPr kumimoji="1" lang="en-US" altLang="zh-CN" dirty="0">
                  <a:solidFill>
                    <a:schemeClr val="tx1"/>
                  </a:solidFill>
                  <a:latin typeface="Microsoft YaHei Regular" panose="020B0503020204020204" charset="-122"/>
                  <a:ea typeface="Microsoft YaHei Regular" panose="020B0503020204020204" charset="-122"/>
                  <a:cs typeface="Times New Roman" panose="02020603050405020304" pitchFamily="18" charset="0"/>
                </a:rPr>
                <a:t>v</a:t>
              </a:r>
              <a:r>
                <a:rPr kumimoji="1" lang="en-US" altLang="zh-CN" baseline="-25000" dirty="0">
                  <a:solidFill>
                    <a:schemeClr val="tx1"/>
                  </a:solidFill>
                  <a:latin typeface="Microsoft YaHei Regular" panose="020B0503020204020204" charset="-122"/>
                  <a:ea typeface="Microsoft YaHei Regular" panose="020B0503020204020204" charset="-122"/>
                </a:rPr>
                <a:t>1</a:t>
              </a:r>
              <a:endParaRPr kumimoji="1" lang="en-US" altLang="zh-CN" baseline="-25000" dirty="0">
                <a:solidFill>
                  <a:schemeClr val="tx1"/>
                </a:solidFill>
                <a:latin typeface="Microsoft YaHei Regular" panose="020B0503020204020204" charset="-122"/>
                <a:ea typeface="Microsoft YaHei Regular" panose="020B0503020204020204" charset="-122"/>
              </a:endParaRPr>
            </a:p>
          </p:txBody>
        </p:sp>
        <p:sp>
          <p:nvSpPr>
            <p:cNvPr id="77" name="矩形 51"/>
            <p:cNvSpPr/>
            <p:nvPr/>
          </p:nvSpPr>
          <p:spPr>
            <a:xfrm>
              <a:off x="7696" y="4409"/>
              <a:ext cx="761" cy="494"/>
            </a:xfrm>
            <a:prstGeom prst="rect">
              <a:avLst/>
            </a:prstGeom>
            <a:noFill/>
            <a:ln w="19050">
              <a:noFill/>
              <a:prstDash val="dash"/>
            </a:ln>
            <a:effectLst/>
          </p:spPr>
          <p:style>
            <a:lnRef idx="1">
              <a:schemeClr val="accent1"/>
            </a:lnRef>
            <a:fillRef idx="1001">
              <a:schemeClr val="l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r>
                <a:rPr kumimoji="1" lang="en-US" altLang="zh-CN" dirty="0">
                  <a:solidFill>
                    <a:schemeClr val="tx1"/>
                  </a:solidFill>
                  <a:latin typeface="Microsoft YaHei Regular" panose="020B0503020204020204" charset="-122"/>
                  <a:ea typeface="Microsoft YaHei Regular" panose="020B0503020204020204" charset="-122"/>
                  <a:cs typeface="Times New Roman" panose="02020603050405020304" pitchFamily="18" charset="0"/>
                </a:rPr>
                <a:t>v</a:t>
              </a:r>
              <a:r>
                <a:rPr kumimoji="1" lang="en-US" altLang="zh-CN" baseline="-25000" dirty="0">
                  <a:solidFill>
                    <a:schemeClr val="tx1"/>
                  </a:solidFill>
                  <a:latin typeface="Microsoft YaHei Regular" panose="020B0503020204020204" charset="-122"/>
                  <a:ea typeface="Microsoft YaHei Regular" panose="020B0503020204020204" charset="-122"/>
                </a:rPr>
                <a:t>3</a:t>
              </a:r>
              <a:endParaRPr kumimoji="1" lang="en-US" altLang="zh-CN" baseline="-25000" dirty="0">
                <a:solidFill>
                  <a:srgbClr val="0000CC"/>
                </a:solidFill>
                <a:latin typeface="Microsoft YaHei Regular" panose="020B0503020204020204" charset="-122"/>
                <a:ea typeface="Microsoft YaHei Regular" panose="020B0503020204020204" charset="-122"/>
              </a:endParaRPr>
            </a:p>
          </p:txBody>
        </p:sp>
        <p:sp>
          <p:nvSpPr>
            <p:cNvPr id="78" name="矩形 51"/>
            <p:cNvSpPr/>
            <p:nvPr/>
          </p:nvSpPr>
          <p:spPr>
            <a:xfrm>
              <a:off x="8355" y="4409"/>
              <a:ext cx="762" cy="494"/>
            </a:xfrm>
            <a:prstGeom prst="rect">
              <a:avLst/>
            </a:prstGeom>
            <a:noFill/>
            <a:ln w="19050">
              <a:noFill/>
              <a:prstDash val="dash"/>
            </a:ln>
            <a:effectLst/>
          </p:spPr>
          <p:style>
            <a:lnRef idx="1">
              <a:schemeClr val="accent1"/>
            </a:lnRef>
            <a:fillRef idx="1001">
              <a:schemeClr val="l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r>
                <a:rPr kumimoji="1" lang="en-US" altLang="zh-CN" dirty="0">
                  <a:solidFill>
                    <a:schemeClr val="tx1"/>
                  </a:solidFill>
                  <a:latin typeface="Microsoft YaHei Regular" panose="020B0503020204020204" charset="-122"/>
                  <a:ea typeface="Microsoft YaHei Regular" panose="020B0503020204020204" charset="-122"/>
                  <a:cs typeface="Times New Roman" panose="02020603050405020304" pitchFamily="18" charset="0"/>
                </a:rPr>
                <a:t>v</a:t>
              </a:r>
              <a:r>
                <a:rPr kumimoji="1" lang="en-US" altLang="zh-CN" baseline="-25000" dirty="0">
                  <a:solidFill>
                    <a:schemeClr val="tx1"/>
                  </a:solidFill>
                  <a:latin typeface="Microsoft YaHei Regular" panose="020B0503020204020204" charset="-122"/>
                  <a:ea typeface="Microsoft YaHei Regular" panose="020B0503020204020204" charset="-122"/>
                </a:rPr>
                <a:t>4</a:t>
              </a:r>
              <a:endParaRPr kumimoji="1" lang="en-US" altLang="zh-CN" baseline="-25000" dirty="0">
                <a:solidFill>
                  <a:srgbClr val="0000CC"/>
                </a:solidFill>
                <a:latin typeface="Microsoft YaHei Regular" panose="020B0503020204020204" charset="-122"/>
                <a:ea typeface="Microsoft YaHei Regular" panose="020B0503020204020204" charset="-122"/>
              </a:endParaRPr>
            </a:p>
          </p:txBody>
        </p:sp>
        <p:sp>
          <p:nvSpPr>
            <p:cNvPr id="79" name="Rectangle 51"/>
            <p:cNvSpPr/>
            <p:nvPr/>
          </p:nvSpPr>
          <p:spPr>
            <a:xfrm>
              <a:off x="5476" y="4409"/>
              <a:ext cx="3710" cy="61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en-US">
                <a:solidFill>
                  <a:srgbClr val="FF0000"/>
                </a:solidFill>
                <a:latin typeface="Microsoft YaHei Regular" panose="020B0503020204020204" charset="-122"/>
                <a:ea typeface="Microsoft YaHei Regular" panose="020B0503020204020204" charset="-122"/>
              </a:endParaRPr>
            </a:p>
          </p:txBody>
        </p:sp>
      </p:grpSp>
      <p:sp>
        <p:nvSpPr>
          <p:cNvPr id="80" name="文本框 79"/>
          <p:cNvSpPr txBox="1"/>
          <p:nvPr/>
        </p:nvSpPr>
        <p:spPr>
          <a:xfrm>
            <a:off x="6576060" y="3120390"/>
            <a:ext cx="1934845" cy="336550"/>
          </a:xfrm>
          <a:prstGeom prst="rect">
            <a:avLst/>
          </a:prstGeom>
          <a:solidFill>
            <a:schemeClr val="tx2">
              <a:lumMod val="20000"/>
              <a:lumOff val="80000"/>
              <a:alpha val="38000"/>
            </a:schemeClr>
          </a:solidFill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pPr algn="ctr"/>
            <a:r>
              <a:rPr lang="zh-CN" altLang="en-US" sz="17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最大化节点共现概率</a:t>
            </a:r>
            <a:endParaRPr lang="zh-CN" altLang="en-US" sz="1700" dirty="0" smtClean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135255" y="5387340"/>
            <a:ext cx="5400040" cy="226060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pPr algn="l"/>
            <a:r>
              <a:rPr lang="zh-CN" altLang="en-US" sz="12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Perozzi B. </a:t>
            </a:r>
            <a:r>
              <a:rPr lang="en-US" altLang="zh-CN" sz="12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2014.</a:t>
            </a:r>
            <a:r>
              <a:rPr lang="en-US" altLang="zh-CN" sz="1200" dirty="0" smtClean="0">
                <a:solidFill>
                  <a:srgbClr val="00B050"/>
                </a:solidFill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 </a:t>
            </a:r>
            <a:r>
              <a:rPr lang="zh-CN" altLang="en-US" sz="1200" dirty="0" smtClean="0">
                <a:solidFill>
                  <a:srgbClr val="00B050"/>
                </a:solidFill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Deepwalk: Online learning of social representations</a:t>
            </a:r>
            <a:r>
              <a:rPr lang="zh-CN" altLang="en-US" sz="12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，</a:t>
            </a:r>
            <a:r>
              <a:rPr lang="en-US" altLang="zh-CN" sz="12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ACM</a:t>
            </a:r>
            <a:r>
              <a:rPr lang="zh-CN" altLang="en-US" sz="12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.</a:t>
            </a:r>
            <a:endParaRPr lang="zh-CN" altLang="en-US" sz="1200" dirty="0" smtClean="0"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3472815" y="4643755"/>
            <a:ext cx="2197735" cy="259715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r>
              <a:rPr lang="zh-CN" altLang="en-US" sz="1600" dirty="0" smtClean="0">
                <a:solidFill>
                  <a:schemeClr val="tx1"/>
                </a:solidFill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游走策略</a:t>
            </a:r>
            <a:r>
              <a:rPr lang="en-US" altLang="zh-CN" sz="1600" dirty="0" smtClean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黑体" panose="02010600030101010101" charset="-122"/>
              </a:rPr>
              <a:t>R</a:t>
            </a:r>
            <a:r>
              <a:rPr lang="zh-CN" altLang="en-US" sz="1600" dirty="0" smtClean="0">
                <a:solidFill>
                  <a:schemeClr val="tx1"/>
                </a:solidFill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能不能做得更好？</a:t>
            </a:r>
            <a:endParaRPr lang="zh-CN" altLang="en-US" sz="1600" dirty="0" smtClean="0">
              <a:solidFill>
                <a:schemeClr val="tx1"/>
              </a:solidFill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6650355" y="3608070"/>
            <a:ext cx="2023745" cy="1035685"/>
          </a:xfrm>
          <a:prstGeom prst="rect">
            <a:avLst/>
          </a:prstGeom>
          <a:noFill/>
          <a:ln>
            <a:noFill/>
          </a:ln>
        </p:spPr>
        <p:txBody>
          <a:bodyPr vert="horz" wrap="square" lIns="61529" tIns="0" rIns="0" bIns="0" numCol="1" anchor="t" anchorCtr="0" compatLnSpc="1">
            <a:noAutofit/>
          </a:bodyPr>
          <a:p>
            <a:pPr indent="0" algn="l">
              <a:buFont typeface="Arial" panose="020B0604020202090204" pitchFamily="34" charset="0"/>
              <a:buNone/>
            </a:pPr>
            <a:r>
              <a:rPr lang="zh-CN" altLang="en-US" sz="1400" dirty="0" smtClean="0">
                <a:solidFill>
                  <a:srgbClr val="00B050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借鉴</a:t>
            </a:r>
            <a:r>
              <a:rPr lang="en-US" altLang="zh-CN" sz="1400" dirty="0" smtClean="0">
                <a:solidFill>
                  <a:srgbClr val="00B050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word2vec</a:t>
            </a:r>
            <a:endParaRPr lang="en-US" altLang="zh-CN" sz="1400" dirty="0" smtClean="0">
              <a:solidFill>
                <a:srgbClr val="00B050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  <a:p>
            <a:pPr marL="285750" indent="-285750" algn="l">
              <a:buFont typeface="Wingdings" panose="05000000000000000000" charset="0"/>
              <a:buChar char=""/>
            </a:pPr>
            <a:r>
              <a:rPr lang="en-US" altLang="zh-CN" sz="1400" dirty="0" smtClean="0">
                <a:solidFill>
                  <a:srgbClr val="00B050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skip gram</a:t>
            </a:r>
            <a:endParaRPr lang="en-US" altLang="zh-CN" sz="1400" dirty="0" smtClean="0">
              <a:solidFill>
                <a:srgbClr val="00B050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  <a:p>
            <a:pPr marL="285750" indent="-285750" algn="l">
              <a:buFont typeface="Wingdings" panose="05000000000000000000" charset="0"/>
              <a:buChar char=""/>
            </a:pPr>
            <a:r>
              <a:rPr lang="en-US" altLang="zh-CN" sz="1400" dirty="0" smtClean="0">
                <a:solidFill>
                  <a:srgbClr val="00B050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cbow</a:t>
            </a:r>
            <a:endParaRPr lang="en-US" altLang="zh-CN" sz="1400" dirty="0" smtClean="0">
              <a:solidFill>
                <a:srgbClr val="00B050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  <a:p>
            <a:pPr marL="285750" indent="-285750" algn="l">
              <a:buFont typeface="Wingdings" panose="05000000000000000000" charset="0"/>
              <a:buChar char=""/>
            </a:pPr>
            <a:r>
              <a:rPr lang="en-US" altLang="zh-CN" sz="1400" dirty="0" smtClean="0">
                <a:solidFill>
                  <a:srgbClr val="00B050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negative sample</a:t>
            </a:r>
            <a:endParaRPr lang="en-US" altLang="zh-CN" sz="1400" dirty="0" smtClean="0">
              <a:solidFill>
                <a:srgbClr val="00B050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  <a:p>
            <a:pPr marL="285750" indent="-285750" algn="l">
              <a:buFont typeface="Wingdings" panose="05000000000000000000" charset="0"/>
              <a:buChar char=""/>
            </a:pPr>
            <a:r>
              <a:rPr lang="en-US" altLang="zh-CN" sz="1400" dirty="0" smtClean="0">
                <a:solidFill>
                  <a:srgbClr val="00B050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.......</a:t>
            </a:r>
            <a:endParaRPr lang="en-US" altLang="zh-CN" sz="1400" dirty="0" smtClean="0">
              <a:solidFill>
                <a:srgbClr val="00B050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3764280" y="1874520"/>
            <a:ext cx="1934845" cy="336550"/>
          </a:xfrm>
          <a:prstGeom prst="rect">
            <a:avLst/>
          </a:prstGeom>
          <a:solidFill>
            <a:schemeClr val="tx2">
              <a:lumMod val="20000"/>
              <a:lumOff val="80000"/>
              <a:alpha val="38000"/>
            </a:schemeClr>
          </a:solidFill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pPr algn="ctr"/>
            <a:r>
              <a:rPr lang="zh-CN" altLang="en-US" sz="17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采样生成路径</a:t>
            </a:r>
            <a:endParaRPr lang="zh-CN" altLang="en-US" sz="1700" dirty="0" smtClean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3307" y="227554"/>
            <a:ext cx="8518496" cy="500956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ym typeface="+mn-ea"/>
              </a:rPr>
              <a:t>Node Embedding</a:t>
            </a:r>
            <a:r>
              <a:rPr sz="2000" dirty="0">
                <a:sym typeface="+mn-ea"/>
              </a:rPr>
              <a:t>：</a:t>
            </a:r>
            <a:r>
              <a:rPr lang="en-US" altLang="zh-CN" sz="2000" dirty="0">
                <a:sym typeface="+mn-ea"/>
              </a:rPr>
              <a:t>Similarity</a:t>
            </a:r>
            <a:r>
              <a:rPr sz="2000" dirty="0">
                <a:sym typeface="+mn-ea"/>
              </a:rPr>
              <a:t>定义</a:t>
            </a:r>
            <a:endParaRPr lang="en-US" altLang="zh-CN" sz="2000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77011" y="1902937"/>
            <a:ext cx="561864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0755" y="1586230"/>
            <a:ext cx="4682490" cy="214249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098675" y="3837305"/>
            <a:ext cx="4726305" cy="1764030"/>
          </a:xfrm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1657985" y="4142740"/>
                <a:ext cx="6046470" cy="7188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61529" tIns="0" rIns="0" bIns="0" numCol="1" anchor="t" anchorCtr="0" compatLnSpc="1">
                <a:spAutoFit/>
              </a:bodyPr>
              <a:p>
                <a:pPr marL="342900" indent="-342900">
                  <a:buFont typeface="+mj-ea"/>
                  <a:buAutoNum type="circleNumDbPlain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dirty="0" smtClean="0">
                            <a:latin typeface="Cambria Math" panose="02040503050406030204" pitchFamily="18" charset="0"/>
                            <a:ea typeface="Microsoft YaHei Regular" panose="020B050302020402020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400" dirty="0" smtClean="0">
                            <a:latin typeface="Cambria Math" panose="02040503050406030204" pitchFamily="18" charset="0"/>
                            <a:ea typeface="Microsoft YaHei Regular" panose="020B0503020204020204" charset="-122"/>
                            <a:cs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400" dirty="0" smtClean="0">
                            <a:latin typeface="Cambria Math" panose="02040503050406030204" pitchFamily="18" charset="0"/>
                            <a:ea typeface="Microsoft YaHei Regular" panose="020B0503020204020204" charset="-122"/>
                            <a:cs typeface="Cambria Math" panose="02040503050406030204" pitchFamily="18" charset="0"/>
                          </a:rPr>
                          <m:t>BFS</m:t>
                        </m:r>
                      </m:sub>
                    </m:sSub>
                    <m:r>
                      <a:rPr lang="en-US" altLang="zh-CN" sz="1400" dirty="0" smtClean="0">
                        <a:latin typeface="Cambria Math" panose="02040503050406030204" pitchFamily="18" charset="0"/>
                        <a:ea typeface="宋体" panose="02010600030101010101" charset="-122"/>
                        <a:cs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400" dirty="0" smtClean="0">
                        <a:latin typeface="Cambria Math" panose="02040503050406030204" pitchFamily="18" charset="0"/>
                        <a:ea typeface="Microsoft YaHei Regular" panose="020B0503020204020204" charset="-122"/>
                        <a:cs typeface="Cambria Math" panose="02040503050406030204" pitchFamily="18" charset="0"/>
                      </a:rPr>
                      <m:t>u</m:t>
                    </m:r>
                    <m:r>
                      <a:rPr lang="en-US" altLang="zh-CN" sz="1400" dirty="0" smtClean="0">
                        <a:latin typeface="Cambria Math" panose="02040503050406030204" pitchFamily="18" charset="0"/>
                        <a:ea typeface="宋体" panose="02010600030101010101" charset="-122"/>
                        <a:cs typeface="Cambria Math" panose="02040503050406030204" pitchFamily="18" charset="0"/>
                      </a:rPr>
                      <m:t>)={</m:t>
                    </m:r>
                    <m:sSub>
                      <m:sSubPr>
                        <m:ctrlPr>
                          <a:rPr lang="en-US" altLang="zh-CN" sz="1400" dirty="0" smtClean="0">
                            <a:latin typeface="Cambria Math" panose="02040503050406030204" pitchFamily="18" charset="0"/>
                            <a:ea typeface="Microsoft YaHei Regular" panose="020B050302020402020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400" dirty="0" smtClean="0">
                            <a:latin typeface="Cambria Math" panose="02040503050406030204" pitchFamily="18" charset="0"/>
                            <a:ea typeface="Microsoft YaHei Regular" panose="020B0503020204020204" charset="-122"/>
                            <a:cs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sz="1400" dirty="0" smtClean="0">
                            <a:latin typeface="Cambria Math" panose="02040503050406030204" pitchFamily="18" charset="0"/>
                            <a:ea typeface="宋体" panose="02010600030101010101" charset="-122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dirty="0" smtClean="0">
                        <a:latin typeface="Cambria Math" panose="02040503050406030204" pitchFamily="18" charset="0"/>
                        <a:ea typeface="宋体" panose="02010600030101010101" charset="-122"/>
                        <a:cs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400" dirty="0" smtClean="0">
                            <a:latin typeface="Cambria Math" panose="02040503050406030204" pitchFamily="18" charset="0"/>
                            <a:ea typeface="Microsoft YaHei Regular" panose="020B050302020402020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400" dirty="0" smtClean="0">
                            <a:latin typeface="Cambria Math" panose="02040503050406030204" pitchFamily="18" charset="0"/>
                            <a:ea typeface="Microsoft YaHei Regular" panose="020B0503020204020204" charset="-122"/>
                            <a:cs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sz="1400" dirty="0" smtClean="0">
                            <a:latin typeface="Cambria Math" panose="02040503050406030204" pitchFamily="18" charset="0"/>
                            <a:ea typeface="宋体" panose="02010600030101010101" charset="-122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400" dirty="0" smtClean="0">
                        <a:latin typeface="Cambria Math" panose="02040503050406030204" pitchFamily="18" charset="0"/>
                        <a:ea typeface="宋体" panose="02010600030101010101" charset="-122"/>
                        <a:cs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400" dirty="0" smtClean="0">
                            <a:latin typeface="Cambria Math" panose="02040503050406030204" pitchFamily="18" charset="0"/>
                            <a:ea typeface="Microsoft YaHei Regular" panose="020B050302020402020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400" dirty="0" smtClean="0">
                            <a:latin typeface="Cambria Math" panose="02040503050406030204" pitchFamily="18" charset="0"/>
                            <a:ea typeface="Microsoft YaHei Regular" panose="020B0503020204020204" charset="-122"/>
                            <a:cs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sz="1400" dirty="0" smtClean="0">
                            <a:latin typeface="Cambria Math" panose="02040503050406030204" pitchFamily="18" charset="0"/>
                            <a:ea typeface="宋体" panose="02010600030101010101" charset="-122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400" dirty="0" smtClean="0">
                        <a:latin typeface="Cambria Math" panose="02040503050406030204" pitchFamily="18" charset="0"/>
                        <a:ea typeface="宋体" panose="02010600030101010101" charset="-122"/>
                        <a:cs typeface="Cambria Math" panose="02040503050406030204" pitchFamily="18" charset="0"/>
                      </a:rPr>
                      <m:t>}：</m:t>
                    </m:r>
                  </m:oMath>
                </a14:m>
                <a:r>
                  <a:rPr lang="zh-CN" altLang="en-US" sz="1400" dirty="0" smtClean="0">
                    <a:latin typeface="Microsoft YaHei Regular" panose="020B0503020204020204" charset="-122"/>
                    <a:ea typeface="Microsoft YaHei Regular" panose="020B0503020204020204" charset="-122"/>
                    <a:cs typeface="Microsoft YaHei Regular" panose="020B0503020204020204" charset="-122"/>
                  </a:rPr>
                  <a:t>更加聚焦</a:t>
                </a:r>
                <a:r>
                  <a:rPr lang="en-US" altLang="zh-CN" sz="1400" dirty="0" smtClean="0">
                    <a:solidFill>
                      <a:srgbClr val="FF0000"/>
                    </a:solidFill>
                    <a:latin typeface="Microsoft YaHei Regular" panose="020B0503020204020204" charset="-122"/>
                    <a:ea typeface="Microsoft YaHei Regular" panose="020B0503020204020204" charset="-122"/>
                    <a:cs typeface="Microsoft YaHei Regular" panose="020B0503020204020204" charset="-122"/>
                  </a:rPr>
                  <a:t>Local</a:t>
                </a:r>
                <a:r>
                  <a:rPr lang="zh-CN" altLang="en-US" sz="1400" dirty="0" smtClean="0">
                    <a:solidFill>
                      <a:srgbClr val="FF0000"/>
                    </a:solidFill>
                    <a:latin typeface="Microsoft YaHei Regular" panose="020B0503020204020204" charset="-122"/>
                    <a:ea typeface="Microsoft YaHei Regular" panose="020B0503020204020204" charset="-122"/>
                    <a:cs typeface="Microsoft YaHei Regular" panose="020B0503020204020204" charset="-122"/>
                  </a:rPr>
                  <a:t>【局部】</a:t>
                </a:r>
                <a:r>
                  <a:rPr lang="zh-CN" altLang="en-US" sz="1400" dirty="0" smtClean="0">
                    <a:latin typeface="Microsoft YaHei Regular" panose="020B0503020204020204" charset="-122"/>
                    <a:ea typeface="Microsoft YaHei Regular" panose="020B0503020204020204" charset="-122"/>
                    <a:cs typeface="Microsoft YaHei Regular" panose="020B0503020204020204" charset="-122"/>
                    <a:sym typeface="+mn-ea"/>
                  </a:rPr>
                  <a:t>信息；</a:t>
                </a:r>
                <a:endParaRPr lang="zh-CN" altLang="en-US" sz="1400" dirty="0" smtClean="0">
                  <a:latin typeface="Microsoft YaHei Regular" panose="020B0503020204020204" charset="-122"/>
                  <a:ea typeface="Microsoft YaHei Regular" panose="020B0503020204020204" charset="-122"/>
                  <a:cs typeface="Microsoft YaHei Regular" panose="020B0503020204020204" charset="-122"/>
                  <a:sym typeface="+mn-ea"/>
                </a:endParaRPr>
              </a:p>
              <a:p>
                <a:pPr marL="342900" indent="-342900">
                  <a:buFont typeface="+mj-ea"/>
                  <a:buAutoNum type="circleNumDbPlain"/>
                </a:pPr>
                <a:endParaRPr lang="en-US" altLang="zh-CN" sz="1400" dirty="0" smtClean="0">
                  <a:latin typeface="Microsoft YaHei Regular" panose="020B0503020204020204" charset="-122"/>
                  <a:ea typeface="Microsoft YaHei Regular" panose="020B0503020204020204" charset="-122"/>
                  <a:cs typeface="Microsoft YaHei Regular" panose="020B0503020204020204" charset="-122"/>
                </a:endParaRPr>
              </a:p>
              <a:p>
                <a:pPr marL="342900" indent="-342900">
                  <a:buFont typeface="+mj-ea"/>
                  <a:buAutoNum type="circleNumDbPlain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dirty="0" smtClean="0">
                            <a:latin typeface="Cambria Math" panose="02040503050406030204" pitchFamily="18" charset="0"/>
                            <a:ea typeface="Microsoft YaHei Regular" panose="020B050302020402020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400" dirty="0" smtClean="0">
                            <a:latin typeface="Cambria Math" panose="02040503050406030204" pitchFamily="18" charset="0"/>
                            <a:ea typeface="Microsoft YaHei Regular" panose="020B0503020204020204" charset="-122"/>
                            <a:cs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400" dirty="0" smtClean="0">
                            <a:latin typeface="Cambria Math" panose="02040503050406030204" pitchFamily="18" charset="0"/>
                            <a:ea typeface="Microsoft YaHei Regular" panose="020B0503020204020204" charset="-122"/>
                            <a:cs typeface="Cambria Math" panose="02040503050406030204" pitchFamily="18" charset="0"/>
                          </a:rPr>
                          <m:t>DFS</m:t>
                        </m:r>
                      </m:sub>
                    </m:sSub>
                    <m:r>
                      <a:rPr lang="en-US" altLang="zh-CN" sz="1400" dirty="0" smtClean="0">
                        <a:latin typeface="Cambria Math" panose="02040503050406030204" pitchFamily="18" charset="0"/>
                        <a:ea typeface="宋体" panose="02010600030101010101" charset="-122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sz="1400" dirty="0" smtClean="0">
                        <a:latin typeface="Cambria Math" panose="02040503050406030204" pitchFamily="18" charset="0"/>
                        <a:ea typeface="宋体" panose="02010600030101010101" charset="-122"/>
                        <a:cs typeface="Cambria Math" panose="02040503050406030204" pitchFamily="18" charset="0"/>
                      </a:rPr>
                      <m:t>𝑢</m:t>
                    </m:r>
                    <m:r>
                      <a:rPr lang="en-US" altLang="zh-CN" sz="1400" dirty="0" smtClean="0">
                        <a:latin typeface="Cambria Math" panose="02040503050406030204" pitchFamily="18" charset="0"/>
                        <a:ea typeface="宋体" panose="02010600030101010101" charset="-122"/>
                        <a:cs typeface="Cambria Math" panose="02040503050406030204" pitchFamily="18" charset="0"/>
                      </a:rPr>
                      <m:t>)={</m:t>
                    </m:r>
                    <m:sSub>
                      <m:sSubPr>
                        <m:ctrlPr>
                          <a:rPr lang="en-US" altLang="zh-CN" sz="1400" dirty="0" smtClean="0">
                            <a:latin typeface="Cambria Math" panose="02040503050406030204" pitchFamily="18" charset="0"/>
                            <a:ea typeface="Microsoft YaHei Regular" panose="020B050302020402020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400" dirty="0" smtClean="0">
                            <a:latin typeface="Cambria Math" panose="02040503050406030204" pitchFamily="18" charset="0"/>
                            <a:ea typeface="Microsoft YaHei Regular" panose="020B0503020204020204" charset="-122"/>
                            <a:cs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sz="1400" dirty="0" smtClean="0">
                            <a:latin typeface="Cambria Math" panose="02040503050406030204" pitchFamily="18" charset="0"/>
                            <a:ea typeface="宋体" panose="02010600030101010101" charset="-122"/>
                            <a:cs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1400" dirty="0" smtClean="0">
                        <a:latin typeface="Cambria Math" panose="02040503050406030204" pitchFamily="18" charset="0"/>
                        <a:ea typeface="宋体" panose="02010600030101010101" charset="-122"/>
                        <a:cs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400" dirty="0" smtClean="0">
                            <a:latin typeface="Cambria Math" panose="02040503050406030204" pitchFamily="18" charset="0"/>
                            <a:ea typeface="Microsoft YaHei Regular" panose="020B050302020402020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400" dirty="0" smtClean="0">
                            <a:latin typeface="Cambria Math" panose="02040503050406030204" pitchFamily="18" charset="0"/>
                            <a:ea typeface="Microsoft YaHei Regular" panose="020B0503020204020204" charset="-122"/>
                            <a:cs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sz="1400" dirty="0" smtClean="0">
                            <a:latin typeface="Cambria Math" panose="02040503050406030204" pitchFamily="18" charset="0"/>
                            <a:ea typeface="宋体" panose="02010600030101010101" charset="-122"/>
                            <a:cs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CN" sz="1400" dirty="0" smtClean="0">
                        <a:latin typeface="Cambria Math" panose="02040503050406030204" pitchFamily="18" charset="0"/>
                        <a:ea typeface="宋体" panose="02010600030101010101" charset="-122"/>
                        <a:cs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400" dirty="0" smtClean="0">
                            <a:latin typeface="Cambria Math" panose="02040503050406030204" pitchFamily="18" charset="0"/>
                            <a:ea typeface="Microsoft YaHei Regular" panose="020B050302020402020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400" dirty="0" smtClean="0">
                            <a:latin typeface="Cambria Math" panose="02040503050406030204" pitchFamily="18" charset="0"/>
                            <a:ea typeface="Microsoft YaHei Regular" panose="020B0503020204020204" charset="-122"/>
                            <a:cs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sz="1400" dirty="0" smtClean="0">
                            <a:latin typeface="Cambria Math" panose="02040503050406030204" pitchFamily="18" charset="0"/>
                            <a:ea typeface="宋体" panose="02010600030101010101" charset="-122"/>
                            <a:cs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CN" sz="1400" dirty="0" smtClean="0">
                        <a:latin typeface="Cambria Math" panose="02040503050406030204" pitchFamily="18" charset="0"/>
                        <a:ea typeface="宋体" panose="02010600030101010101" charset="-122"/>
                        <a:cs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1400" dirty="0" smtClean="0">
                    <a:latin typeface="Microsoft YaHei Regular" panose="020B0503020204020204" charset="-122"/>
                    <a:ea typeface="Microsoft YaHei Regular" panose="020B0503020204020204" charset="-122"/>
                    <a:cs typeface="Microsoft YaHei Regular" panose="020B0503020204020204" charset="-122"/>
                  </a:rPr>
                  <a:t>：更加聚焦</a:t>
                </a:r>
                <a:r>
                  <a:rPr lang="en-US" altLang="zh-CN" sz="1400" dirty="0" smtClean="0">
                    <a:solidFill>
                      <a:srgbClr val="FF0000"/>
                    </a:solidFill>
                    <a:latin typeface="Microsoft YaHei Regular" panose="020B0503020204020204" charset="-122"/>
                    <a:ea typeface="Microsoft YaHei Regular" panose="020B0503020204020204" charset="-122"/>
                    <a:cs typeface="Microsoft YaHei Regular" panose="020B0503020204020204" charset="-122"/>
                  </a:rPr>
                  <a:t>Global</a:t>
                </a:r>
                <a:r>
                  <a:rPr lang="zh-CN" altLang="en-US" sz="1400" dirty="0" smtClean="0">
                    <a:solidFill>
                      <a:srgbClr val="FF0000"/>
                    </a:solidFill>
                    <a:latin typeface="Microsoft YaHei Regular" panose="020B0503020204020204" charset="-122"/>
                    <a:ea typeface="Microsoft YaHei Regular" panose="020B0503020204020204" charset="-122"/>
                    <a:cs typeface="Microsoft YaHei Regular" panose="020B0503020204020204" charset="-122"/>
                  </a:rPr>
                  <a:t>【全局】</a:t>
                </a:r>
                <a:r>
                  <a:rPr lang="zh-CN" altLang="en-US" sz="1400" dirty="0" smtClean="0">
                    <a:latin typeface="Microsoft YaHei Regular" panose="020B0503020204020204" charset="-122"/>
                    <a:ea typeface="Microsoft YaHei Regular" panose="020B0503020204020204" charset="-122"/>
                    <a:cs typeface="Microsoft YaHei Regular" panose="020B0503020204020204" charset="-122"/>
                  </a:rPr>
                  <a:t>信息</a:t>
                </a:r>
                <a:r>
                  <a:rPr lang="zh-CN" altLang="en-US" sz="1400" dirty="0" smtClean="0">
                    <a:latin typeface="Microsoft YaHei Regular" panose="020B0503020204020204" charset="-122"/>
                    <a:ea typeface="Microsoft YaHei Regular" panose="020B0503020204020204" charset="-122"/>
                    <a:cs typeface="Microsoft YaHei Regular" panose="020B0503020204020204" charset="-122"/>
                    <a:sym typeface="+mn-ea"/>
                  </a:rPr>
                  <a:t>【</a:t>
                </a:r>
                <a:r>
                  <a:rPr lang="en-US" altLang="zh-CN" sz="1400" dirty="0" smtClean="0">
                    <a:solidFill>
                      <a:srgbClr val="00B050"/>
                    </a:solidFill>
                    <a:latin typeface="Microsoft YaHei Regular" panose="020B0503020204020204" charset="-122"/>
                    <a:ea typeface="Microsoft YaHei Regular" panose="020B0503020204020204" charset="-122"/>
                    <a:cs typeface="Microsoft YaHei Regular" panose="020B0503020204020204" charset="-122"/>
                    <a:sym typeface="+mn-ea"/>
                  </a:rPr>
                  <a:t>DeepWalk</a:t>
                </a:r>
                <a:r>
                  <a:rPr lang="zh-CN" altLang="en-US" sz="1400" dirty="0" smtClean="0">
                    <a:latin typeface="Microsoft YaHei Regular" panose="020B0503020204020204" charset="-122"/>
                    <a:ea typeface="Microsoft YaHei Regular" panose="020B0503020204020204" charset="-122"/>
                    <a:cs typeface="Microsoft YaHei Regular" panose="020B0503020204020204" charset="-122"/>
                    <a:sym typeface="+mn-ea"/>
                  </a:rPr>
                  <a:t>】</a:t>
                </a:r>
                <a:r>
                  <a:rPr lang="zh-CN" altLang="en-US" sz="1400" dirty="0" smtClean="0">
                    <a:latin typeface="Microsoft YaHei Regular" panose="020B0503020204020204" charset="-122"/>
                    <a:ea typeface="Microsoft YaHei Regular" panose="020B0503020204020204" charset="-122"/>
                    <a:cs typeface="Microsoft YaHei Regular" panose="020B0503020204020204" charset="-122"/>
                  </a:rPr>
                  <a:t>；</a:t>
                </a:r>
                <a:endParaRPr lang="zh-CN" altLang="en-US" sz="1400" dirty="0" smtClean="0">
                  <a:latin typeface="Microsoft YaHei Regular" panose="020B0503020204020204" charset="-122"/>
                  <a:ea typeface="Microsoft YaHei Regular" panose="020B0503020204020204" charset="-122"/>
                  <a:cs typeface="Microsoft YaHei Regular" panose="020B0503020204020204" charset="-122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985" y="4142740"/>
                <a:ext cx="6046470" cy="718820"/>
              </a:xfrm>
              <a:prstGeom prst="rect">
                <a:avLst/>
              </a:prstGeom>
              <a:blipFill rotWithShape="1">
                <a:blip r:embed="rId2"/>
                <a:stretch>
                  <a:fillRect t="-5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662940" y="1029335"/>
            <a:ext cx="7041515" cy="276860"/>
          </a:xfrm>
          <a:prstGeom prst="rect">
            <a:avLst/>
          </a:prstGeom>
          <a:noFill/>
          <a:ln>
            <a:noFill/>
          </a:ln>
        </p:spPr>
        <p:txBody>
          <a:bodyPr vert="horz" wrap="square" lIns="61529" tIns="0" rIns="0" bIns="0" numCol="1" anchor="t" anchorCtr="0" compatLnSpc="1">
            <a:spAutoFit/>
          </a:bodyPr>
          <a:p>
            <a:r>
              <a:rPr lang="zh-CN" altLang="en-US" sz="1800" dirty="0" smtClean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基于网络随机游走的方案：结合</a:t>
            </a:r>
            <a:r>
              <a:rPr lang="en-US" altLang="zh-CN" sz="1800" dirty="0" smtClean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Local&amp;Global</a:t>
            </a:r>
            <a:r>
              <a:rPr lang="zh-CN" altLang="en-US" sz="1800" dirty="0" smtClean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信息</a:t>
            </a:r>
            <a:r>
              <a:rPr lang="en-US" altLang="zh-CN" sz="1800" dirty="0" smtClean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bias</a:t>
            </a:r>
            <a:r>
              <a:rPr lang="zh-CN" altLang="en-US" sz="1800" dirty="0" smtClean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游走策略</a:t>
            </a:r>
            <a:endParaRPr lang="zh-CN" altLang="en-US" sz="1800" dirty="0" smtClean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 Regular" panose="020B0503020204020204" charset="-122"/>
              <a:sym typeface="+mn-ea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124460" y="5387340"/>
            <a:ext cx="5400040" cy="226060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pPr algn="l"/>
            <a:r>
              <a:rPr lang="zh-CN" altLang="en-US" sz="12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Grover A, Leskovec J. </a:t>
            </a:r>
            <a:r>
              <a:rPr lang="en-US" altLang="zh-CN" sz="12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2016</a:t>
            </a:r>
            <a:r>
              <a:rPr lang="zh-CN" altLang="en-US" sz="12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， </a:t>
            </a:r>
            <a:r>
              <a:rPr lang="zh-CN" altLang="en-US" sz="1200" dirty="0" smtClean="0">
                <a:solidFill>
                  <a:srgbClr val="00B050"/>
                </a:solidFill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node2vec: Scalable feature learning for network</a:t>
            </a:r>
            <a:endParaRPr lang="zh-CN" altLang="en-US" sz="1200" dirty="0" smtClean="0">
              <a:solidFill>
                <a:srgbClr val="00B050"/>
              </a:solidFill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3307" y="254224"/>
            <a:ext cx="8518496" cy="500956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ym typeface="+mn-ea"/>
              </a:rPr>
              <a:t>Node Embedding</a:t>
            </a:r>
            <a:r>
              <a:rPr sz="2000" dirty="0">
                <a:sym typeface="+mn-ea"/>
              </a:rPr>
              <a:t>：</a:t>
            </a:r>
            <a:r>
              <a:rPr lang="en-US" altLang="zh-CN" sz="2000" dirty="0">
                <a:sym typeface="+mn-ea"/>
              </a:rPr>
              <a:t>Similarity</a:t>
            </a:r>
            <a:r>
              <a:rPr sz="2000" dirty="0">
                <a:sym typeface="+mn-ea"/>
              </a:rPr>
              <a:t>定义</a:t>
            </a:r>
            <a:endParaRPr lang="en-US" altLang="zh-CN" sz="2000" dirty="0"/>
          </a:p>
        </p:txBody>
      </p:sp>
      <p:sp>
        <p:nvSpPr>
          <p:cNvPr id="8" name="矩形 7"/>
          <p:cNvSpPr/>
          <p:nvPr/>
        </p:nvSpPr>
        <p:spPr>
          <a:xfrm>
            <a:off x="2106295" y="3849370"/>
            <a:ext cx="4726305" cy="1764030"/>
          </a:xfrm>
        </p:spPr>
      </p:sp>
      <p:sp>
        <p:nvSpPr>
          <p:cNvPr id="15" name="文本框 14"/>
          <p:cNvSpPr txBox="1"/>
          <p:nvPr/>
        </p:nvSpPr>
        <p:spPr>
          <a:xfrm>
            <a:off x="671830" y="1094740"/>
            <a:ext cx="7041515" cy="276860"/>
          </a:xfrm>
          <a:prstGeom prst="rect">
            <a:avLst/>
          </a:prstGeom>
          <a:noFill/>
          <a:ln>
            <a:noFill/>
          </a:ln>
        </p:spPr>
        <p:txBody>
          <a:bodyPr vert="horz" wrap="square" lIns="61529" tIns="0" rIns="0" bIns="0" numCol="1" anchor="t" anchorCtr="0" compatLnSpc="1">
            <a:spAutoFit/>
          </a:bodyPr>
          <a:p>
            <a:r>
              <a:rPr lang="zh-CN" altLang="en-US" sz="1800" dirty="0" smtClean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基于网络随机游走的方案：</a:t>
            </a:r>
            <a:r>
              <a:rPr lang="en-US" altLang="zh-CN" sz="1800" dirty="0" smtClean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bias</a:t>
            </a:r>
            <a:r>
              <a:rPr lang="zh-CN" altLang="en-US" sz="1800" dirty="0" smtClean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游走</a:t>
            </a:r>
            <a:r>
              <a:rPr lang="zh-CN" altLang="en-US" sz="1800" dirty="0" smtClean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策略</a:t>
            </a:r>
            <a:endParaRPr lang="zh-CN" altLang="en-US" sz="1800" dirty="0" smtClean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 Regular" panose="020B0503020204020204" charset="-122"/>
              <a:sym typeface="+mn-ea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124460" y="5387340"/>
            <a:ext cx="5400040" cy="226060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pPr algn="l"/>
            <a:r>
              <a:rPr lang="zh-CN" altLang="en-US" sz="12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Grover A, Leskovec J. </a:t>
            </a:r>
            <a:r>
              <a:rPr lang="en-US" altLang="zh-CN" sz="12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2016</a:t>
            </a:r>
            <a:r>
              <a:rPr lang="zh-CN" altLang="en-US" sz="12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， </a:t>
            </a:r>
            <a:r>
              <a:rPr lang="zh-CN" altLang="en-US" sz="1200" dirty="0" smtClean="0">
                <a:solidFill>
                  <a:srgbClr val="00B050"/>
                </a:solidFill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node2vec: Scalable feature learning for network</a:t>
            </a:r>
            <a:endParaRPr lang="zh-CN" altLang="en-US" sz="1200" dirty="0" smtClean="0">
              <a:solidFill>
                <a:srgbClr val="00B050"/>
              </a:solidFill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1898650" y="3995420"/>
                <a:ext cx="5346700" cy="1149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61529" tIns="0" rIns="0" bIns="0" numCol="1" anchor="ctr" anchorCtr="0" compatLnSpc="1">
                <a:noAutofit/>
              </a:bodyPr>
              <a:p>
                <a:pPr indent="0">
                  <a:buFont typeface="+mj-ea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800" dirty="0" smtClean="0">
                          <a:latin typeface="Cambria Math" panose="02040503050406030204" pitchFamily="18" charset="0"/>
                          <a:ea typeface="Microsoft YaHei Regular" panose="020B0503020204020204" charset="-122"/>
                          <a:cs typeface="Cambria Math" panose="02040503050406030204" pitchFamily="18" charset="0"/>
                        </a:rPr>
                        <m:t>d</m:t>
                      </m:r>
                      <m:r>
                        <a:rPr lang="en-US" altLang="zh-CN" sz="1800" dirty="0" smtClean="0">
                          <a:latin typeface="Cambria Math" panose="02040503050406030204" pitchFamily="18" charset="0"/>
                          <a:ea typeface="宋体" panose="02010600030101010101" charset="-122"/>
                          <a:cs typeface="Cambria Math" panose="02040503050406030204" pitchFamily="18" charset="0"/>
                        </a:rPr>
                        <m:t>（</m:t>
                      </m:r>
                      <m:r>
                        <m:rPr>
                          <m:sty m:val="p"/>
                        </m:rPr>
                        <a:rPr lang="en-US" altLang="zh-CN" sz="1800" dirty="0" smtClean="0">
                          <a:latin typeface="Cambria Math" panose="02040503050406030204" pitchFamily="18" charset="0"/>
                          <a:ea typeface="Microsoft YaHei Regular" panose="020B0503020204020204" charset="-122"/>
                          <a:cs typeface="Cambria Math" panose="02040503050406030204" pitchFamily="18" charset="0"/>
                        </a:rPr>
                        <m:t>u</m:t>
                      </m:r>
                      <m:r>
                        <a:rPr lang="en-US" altLang="zh-CN" sz="1800" dirty="0" smtClean="0">
                          <a:latin typeface="Cambria Math" panose="02040503050406030204" pitchFamily="18" charset="0"/>
                          <a:ea typeface="宋体" panose="02010600030101010101" charset="-122"/>
                          <a:cs typeface="Cambria Math" panose="02040503050406030204" pitchFamily="18" charset="0"/>
                        </a:rPr>
                        <m:t>，</m:t>
                      </m:r>
                      <m:r>
                        <m:rPr>
                          <m:sty m:val="p"/>
                        </m:rPr>
                        <a:rPr lang="en-US" altLang="zh-CN" sz="1800" dirty="0" smtClean="0">
                          <a:latin typeface="Cambria Math" panose="02040503050406030204" pitchFamily="18" charset="0"/>
                          <a:ea typeface="Microsoft YaHei Regular" panose="020B0503020204020204" charset="-122"/>
                          <a:cs typeface="Cambria Math" panose="02040503050406030204" pitchFamily="18" charset="0"/>
                        </a:rPr>
                        <m:t>w</m:t>
                      </m:r>
                      <m:r>
                        <a:rPr lang="en-US" altLang="zh-CN" sz="1800" dirty="0" smtClean="0">
                          <a:latin typeface="Cambria Math" panose="02040503050406030204" pitchFamily="18" charset="0"/>
                          <a:ea typeface="宋体" panose="02010600030101010101" charset="-122"/>
                          <a:cs typeface="Cambria Math" panose="02040503050406030204" pitchFamily="18" charset="0"/>
                        </a:rPr>
                        <m:t>） = </m:t>
                      </m:r>
                      <m:r>
                        <a:rPr lang="en-US" altLang="zh-CN" sz="1800" dirty="0" smtClean="0">
                          <a:latin typeface="Cambria Math" panose="02040503050406030204" pitchFamily="18" charset="0"/>
                          <a:ea typeface="宋体" panose="02010600030101010101" charset="-122"/>
                          <a:cs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altLang="zh-CN" sz="1800" dirty="0" smtClean="0">
                  <a:latin typeface="Times New Roman Regular" panose="02020603050405020304" charset="0"/>
                  <a:ea typeface="Microsoft YaHei Regular" panose="020B0503020204020204" charset="-122"/>
                  <a:cs typeface="Times New Roman Regular" panose="02020603050405020304" charset="0"/>
                </a:endParaRPr>
              </a:p>
              <a:p>
                <a:pPr indent="0">
                  <a:buFont typeface="+mj-ea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800" dirty="0" smtClean="0">
                          <a:latin typeface="Cambria Math" panose="02040503050406030204" pitchFamily="18" charset="0"/>
                          <a:ea typeface="Microsoft YaHei Regular" panose="020B0503020204020204" charset="-122"/>
                          <a:cs typeface="Cambria Math" panose="02040503050406030204" pitchFamily="18" charset="0"/>
                        </a:rPr>
                        <m:t>d</m:t>
                      </m:r>
                      <m:r>
                        <a:rPr lang="en-US" altLang="zh-CN" sz="1800" dirty="0" smtClean="0">
                          <a:latin typeface="Cambria Math" panose="02040503050406030204" pitchFamily="18" charset="0"/>
                          <a:ea typeface="宋体" panose="02010600030101010101" charset="-122"/>
                          <a:cs typeface="Cambria Math" panose="02040503050406030204" pitchFamily="18" charset="0"/>
                        </a:rPr>
                        <m:t>（</m:t>
                      </m:r>
                      <m:r>
                        <m:rPr>
                          <m:sty m:val="p"/>
                        </m:rPr>
                        <a:rPr lang="en-US" altLang="zh-CN" sz="1800" dirty="0" smtClean="0">
                          <a:latin typeface="Cambria Math" panose="02040503050406030204" pitchFamily="18" charset="0"/>
                          <a:ea typeface="Microsoft YaHei Regular" panose="020B0503020204020204" charset="-122"/>
                          <a:cs typeface="Cambria Math" panose="02040503050406030204" pitchFamily="18" charset="0"/>
                        </a:rPr>
                        <m:t>u</m:t>
                      </m:r>
                      <m:r>
                        <a:rPr lang="en-US" altLang="zh-CN" sz="1800" dirty="0" smtClean="0">
                          <a:latin typeface="Cambria Math" panose="02040503050406030204" pitchFamily="18" charset="0"/>
                          <a:ea typeface="宋体" panose="02010600030101010101" charset="-122"/>
                          <a:cs typeface="Cambria Math" panose="02040503050406030204" pitchFamily="18" charset="0"/>
                        </a:rPr>
                        <m:t>，</m:t>
                      </m:r>
                      <m:r>
                        <m:rPr>
                          <m:sty m:val="p"/>
                        </m:rPr>
                        <a:rPr lang="en-US" altLang="zh-CN" sz="1800" dirty="0" smtClean="0">
                          <a:latin typeface="Cambria Math" panose="02040503050406030204" pitchFamily="18" charset="0"/>
                          <a:ea typeface="Microsoft YaHei Regular" panose="020B0503020204020204" charset="-122"/>
                          <a:cs typeface="Cambria Math" panose="02040503050406030204" pitchFamily="18" charset="0"/>
                        </a:rPr>
                        <m:t>s</m:t>
                      </m:r>
                      <m:r>
                        <a:rPr lang="en-US" altLang="zh-CN" sz="1800" dirty="0" smtClean="0">
                          <a:latin typeface="Cambria Math" panose="02040503050406030204" pitchFamily="18" charset="0"/>
                          <a:ea typeface="宋体" panose="02010600030101010101" charset="-122"/>
                          <a:cs typeface="Cambria Math" panose="02040503050406030204" pitchFamily="18" charset="0"/>
                        </a:rPr>
                        <m:t>2</m:t>
                      </m:r>
                      <m:r>
                        <a:rPr lang="en-US" altLang="zh-CN" sz="1800" dirty="0" smtClean="0">
                          <a:latin typeface="Cambria Math" panose="02040503050406030204" pitchFamily="18" charset="0"/>
                          <a:ea typeface="宋体" panose="02010600030101010101" charset="-122"/>
                          <a:cs typeface="Cambria Math" panose="02040503050406030204" pitchFamily="18" charset="0"/>
                        </a:rPr>
                        <m:t>） = </m:t>
                      </m:r>
                      <m:r>
                        <a:rPr lang="en-US" altLang="zh-CN" sz="1800" dirty="0" smtClean="0">
                          <a:latin typeface="Cambria Math" panose="02040503050406030204" pitchFamily="18" charset="0"/>
                          <a:ea typeface="宋体" panose="02010600030101010101" charset="-122"/>
                          <a:cs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altLang="zh-CN" sz="1800" dirty="0" smtClean="0">
                  <a:latin typeface="Times New Roman Regular" panose="02020603050405020304" charset="0"/>
                  <a:ea typeface="Microsoft YaHei Regular" panose="020B0503020204020204" charset="-122"/>
                  <a:cs typeface="Times New Roman Regular" panose="02020603050405020304" charset="0"/>
                </a:endParaRPr>
              </a:p>
              <a:p>
                <a:pPr indent="0">
                  <a:buFont typeface="+mj-ea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800" dirty="0" smtClean="0">
                          <a:latin typeface="Cambria Math" panose="02040503050406030204" pitchFamily="18" charset="0"/>
                          <a:ea typeface="Microsoft YaHei Regular" panose="020B0503020204020204" charset="-122"/>
                          <a:cs typeface="Cambria Math" panose="02040503050406030204" pitchFamily="18" charset="0"/>
                        </a:rPr>
                        <m:t>d</m:t>
                      </m:r>
                      <m:r>
                        <a:rPr lang="en-US" altLang="zh-CN" sz="1800" dirty="0" smtClean="0">
                          <a:latin typeface="Cambria Math" panose="02040503050406030204" pitchFamily="18" charset="0"/>
                          <a:ea typeface="宋体" panose="02010600030101010101" charset="-122"/>
                          <a:cs typeface="Cambria Math" panose="02040503050406030204" pitchFamily="18" charset="0"/>
                        </a:rPr>
                        <m:t>（</m:t>
                      </m:r>
                      <m:r>
                        <m:rPr>
                          <m:sty m:val="p"/>
                        </m:rPr>
                        <a:rPr lang="en-US" altLang="zh-CN" sz="1800" dirty="0" smtClean="0">
                          <a:latin typeface="Cambria Math" panose="02040503050406030204" pitchFamily="18" charset="0"/>
                          <a:ea typeface="Microsoft YaHei Regular" panose="020B0503020204020204" charset="-122"/>
                          <a:cs typeface="Cambria Math" panose="02040503050406030204" pitchFamily="18" charset="0"/>
                        </a:rPr>
                        <m:t>u</m:t>
                      </m:r>
                      <m:r>
                        <a:rPr lang="en-US" altLang="zh-CN" sz="1800" dirty="0" smtClean="0">
                          <a:latin typeface="Cambria Math" panose="02040503050406030204" pitchFamily="18" charset="0"/>
                          <a:ea typeface="宋体" panose="02010600030101010101" charset="-122"/>
                          <a:cs typeface="Cambria Math" panose="02040503050406030204" pitchFamily="18" charset="0"/>
                        </a:rPr>
                        <m:t>，</m:t>
                      </m:r>
                      <m:r>
                        <m:rPr>
                          <m:sty m:val="p"/>
                        </m:rPr>
                        <a:rPr lang="en-US" altLang="zh-CN" sz="1800" dirty="0" smtClean="0">
                          <a:latin typeface="Cambria Math" panose="02040503050406030204" pitchFamily="18" charset="0"/>
                          <a:ea typeface="Microsoft YaHei Regular" panose="020B0503020204020204" charset="-122"/>
                          <a:cs typeface="Cambria Math" panose="02040503050406030204" pitchFamily="18" charset="0"/>
                        </a:rPr>
                        <m:t>s</m:t>
                      </m:r>
                      <m:r>
                        <a:rPr lang="en-US" altLang="zh-CN" sz="1800" dirty="0" smtClean="0">
                          <a:latin typeface="Cambria Math" panose="02040503050406030204" pitchFamily="18" charset="0"/>
                          <a:ea typeface="宋体" panose="02010600030101010101" charset="-122"/>
                          <a:cs typeface="Cambria Math" panose="02040503050406030204" pitchFamily="18" charset="0"/>
                        </a:rPr>
                        <m:t>1</m:t>
                      </m:r>
                      <m:r>
                        <a:rPr lang="en-US" altLang="zh-CN" sz="1800" dirty="0" smtClean="0">
                          <a:latin typeface="Cambria Math" panose="02040503050406030204" pitchFamily="18" charset="0"/>
                          <a:ea typeface="宋体" panose="02010600030101010101" charset="-122"/>
                          <a:cs typeface="Cambria Math" panose="02040503050406030204" pitchFamily="18" charset="0"/>
                        </a:rPr>
                        <m:t>） = </m:t>
                      </m:r>
                      <m:r>
                        <a:rPr lang="en-US" altLang="zh-CN" sz="1800" dirty="0" smtClean="0">
                          <a:latin typeface="Cambria Math" panose="02040503050406030204" pitchFamily="18" charset="0"/>
                          <a:ea typeface="宋体" panose="02010600030101010101" charset="-122"/>
                          <a:cs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zh-CN" sz="1800" dirty="0" smtClean="0">
                  <a:latin typeface="Times New Roman Regular" panose="02020603050405020304" charset="0"/>
                  <a:ea typeface="Microsoft YaHei Regular" panose="020B0503020204020204" charset="-122"/>
                  <a:cs typeface="Times New Roman Regular" panose="02020603050405020304" charset="0"/>
                </a:endParaRPr>
              </a:p>
              <a:p>
                <a:pPr indent="0">
                  <a:buFont typeface="+mj-ea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800" dirty="0" smtClean="0">
                          <a:latin typeface="Cambria Math" panose="02040503050406030204" pitchFamily="18" charset="0"/>
                          <a:ea typeface="Microsoft YaHei Regular" panose="020B0503020204020204" charset="-122"/>
                          <a:cs typeface="Cambria Math" panose="02040503050406030204" pitchFamily="18" charset="0"/>
                        </a:rPr>
                        <m:t>d</m:t>
                      </m:r>
                      <m:r>
                        <a:rPr lang="en-US" altLang="zh-CN" sz="1800" dirty="0" smtClean="0">
                          <a:latin typeface="Cambria Math" panose="02040503050406030204" pitchFamily="18" charset="0"/>
                          <a:ea typeface="宋体" panose="02010600030101010101" charset="-122"/>
                          <a:cs typeface="Cambria Math" panose="02040503050406030204" pitchFamily="18" charset="0"/>
                        </a:rPr>
                        <m:t>（</m:t>
                      </m:r>
                      <m:r>
                        <m:rPr>
                          <m:sty m:val="p"/>
                        </m:rPr>
                        <a:rPr lang="en-US" altLang="zh-CN" sz="1800" dirty="0" smtClean="0">
                          <a:latin typeface="Cambria Math" panose="02040503050406030204" pitchFamily="18" charset="0"/>
                          <a:ea typeface="Microsoft YaHei Regular" panose="020B0503020204020204" charset="-122"/>
                          <a:cs typeface="Cambria Math" panose="02040503050406030204" pitchFamily="18" charset="0"/>
                        </a:rPr>
                        <m:t>u</m:t>
                      </m:r>
                      <m:r>
                        <a:rPr lang="en-US" altLang="zh-CN" sz="1800" dirty="0" smtClean="0">
                          <a:latin typeface="Cambria Math" panose="02040503050406030204" pitchFamily="18" charset="0"/>
                          <a:ea typeface="宋体" panose="02010600030101010101" charset="-122"/>
                          <a:cs typeface="Cambria Math" panose="02040503050406030204" pitchFamily="18" charset="0"/>
                        </a:rPr>
                        <m:t>，</m:t>
                      </m:r>
                      <m:r>
                        <m:rPr>
                          <m:sty m:val="p"/>
                        </m:rPr>
                        <a:rPr lang="en-US" altLang="zh-CN" sz="1800" dirty="0" smtClean="0">
                          <a:latin typeface="Cambria Math" panose="02040503050406030204" pitchFamily="18" charset="0"/>
                          <a:ea typeface="Microsoft YaHei Regular" panose="020B0503020204020204" charset="-122"/>
                          <a:cs typeface="Cambria Math" panose="02040503050406030204" pitchFamily="18" charset="0"/>
                        </a:rPr>
                        <m:t>s</m:t>
                      </m:r>
                      <m:r>
                        <a:rPr lang="en-US" altLang="zh-CN" sz="1800" dirty="0" smtClean="0">
                          <a:latin typeface="Cambria Math" panose="02040503050406030204" pitchFamily="18" charset="0"/>
                          <a:ea typeface="宋体" panose="02010600030101010101" charset="-122"/>
                          <a:cs typeface="Cambria Math" panose="02040503050406030204" pitchFamily="18" charset="0"/>
                        </a:rPr>
                        <m:t>3</m:t>
                      </m:r>
                      <m:r>
                        <a:rPr lang="en-US" altLang="zh-CN" sz="1800" dirty="0" smtClean="0">
                          <a:latin typeface="Cambria Math" panose="02040503050406030204" pitchFamily="18" charset="0"/>
                          <a:ea typeface="宋体" panose="02010600030101010101" charset="-122"/>
                          <a:cs typeface="Cambria Math" panose="02040503050406030204" pitchFamily="18" charset="0"/>
                        </a:rPr>
                        <m:t>） = </m:t>
                      </m:r>
                      <m:r>
                        <a:rPr lang="en-US" altLang="zh-CN" sz="1800" dirty="0" smtClean="0">
                          <a:latin typeface="Cambria Math" panose="02040503050406030204" pitchFamily="18" charset="0"/>
                          <a:ea typeface="宋体" panose="02010600030101010101" charset="-122"/>
                          <a:cs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altLang="zh-CN" sz="1800" dirty="0" smtClean="0">
                  <a:latin typeface="Cambria Math" panose="02040503050406030204" pitchFamily="18" charset="0"/>
                  <a:ea typeface="宋体" panose="02010600030101010101" charset="-122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650" y="3995420"/>
                <a:ext cx="5346700" cy="1149350"/>
              </a:xfrm>
              <a:prstGeom prst="rect">
                <a:avLst/>
              </a:prstGeom>
              <a:blipFill rotWithShape="1">
                <a:blip r:embed="rId1"/>
                <a:stretch>
                  <a:fillRect t="-5856" b="-59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/>
          <p:cNvSpPr/>
          <p:nvPr/>
        </p:nvSpPr>
        <p:spPr/>
      </p:sp>
      <p:sp>
        <p:nvSpPr>
          <p:cNvPr id="26" name="矩形 25"/>
          <p:cNvSpPr/>
          <p:nvPr/>
        </p:nvSpPr>
        <p:spPr/>
      </p:sp>
      <p:sp>
        <p:nvSpPr>
          <p:cNvPr id="27" name="矩形 26"/>
          <p:cNvSpPr/>
          <p:nvPr/>
        </p:nvSpPr>
        <p:spPr/>
      </p:sp>
      <p:cxnSp>
        <p:nvCxnSpPr>
          <p:cNvPr id="43" name="Straight Arrow Connector 4"/>
          <p:cNvCxnSpPr/>
          <p:nvPr/>
        </p:nvCxnSpPr>
        <p:spPr>
          <a:xfrm flipH="1" flipV="1">
            <a:off x="4046347" y="2072380"/>
            <a:ext cx="525653" cy="2174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5"/>
          <p:cNvCxnSpPr/>
          <p:nvPr/>
        </p:nvCxnSpPr>
        <p:spPr>
          <a:xfrm flipV="1">
            <a:off x="4951309" y="2428240"/>
            <a:ext cx="539299" cy="248788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6"/>
          <p:cNvSpPr/>
          <p:nvPr/>
        </p:nvSpPr>
        <p:spPr>
          <a:xfrm>
            <a:off x="3563907" y="2870146"/>
            <a:ext cx="429768" cy="3657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b"/>
          <a:p>
            <a:pPr algn="ctr"/>
            <a:r>
              <a:rPr lang="en-US" sz="2000" dirty="0">
                <a:latin typeface="Helvetica Neue Light" panose="02000503000000020004" charset="0"/>
                <a:ea typeface="Helvetica Neue Light" panose="02000503000000020004" charset="0"/>
                <a:cs typeface="Helvetica Neue Light" panose="02000503000000020004" charset="0"/>
              </a:rPr>
              <a:t>s</a:t>
            </a:r>
            <a:r>
              <a:rPr lang="en-US" sz="2000" baseline="-25000" dirty="0">
                <a:latin typeface="Helvetica Neue Light" panose="02000503000000020004" charset="0"/>
                <a:ea typeface="Helvetica Neue Light" panose="02000503000000020004" charset="0"/>
                <a:cs typeface="Helvetica Neue Light" panose="02000503000000020004" charset="0"/>
              </a:rPr>
              <a:t>1</a:t>
            </a:r>
            <a:endParaRPr lang="en-US" sz="2000" baseline="-25000" dirty="0">
              <a:latin typeface="Helvetica Neue Light" panose="02000503000000020004" charset="0"/>
              <a:ea typeface="Helvetica Neue Light" panose="02000503000000020004" charset="0"/>
              <a:cs typeface="Helvetica Neue Light" panose="02000503000000020004" charset="0"/>
            </a:endParaRPr>
          </a:p>
        </p:txBody>
      </p:sp>
      <p:cxnSp>
        <p:nvCxnSpPr>
          <p:cNvPr id="46" name="Straight Connector 7"/>
          <p:cNvCxnSpPr>
            <a:stCxn id="45" idx="2"/>
            <a:endCxn id="53" idx="6"/>
          </p:cNvCxnSpPr>
          <p:nvPr/>
        </p:nvCxnSpPr>
        <p:spPr>
          <a:xfrm flipH="1">
            <a:off x="2887632" y="3053026"/>
            <a:ext cx="676275" cy="4953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Oval 11"/>
          <p:cNvSpPr/>
          <p:nvPr/>
        </p:nvSpPr>
        <p:spPr>
          <a:xfrm>
            <a:off x="3600450" y="1913890"/>
            <a:ext cx="429768" cy="365760"/>
          </a:xfrm>
          <a:prstGeom prst="ellipse">
            <a:avLst/>
          </a:prstGeom>
          <a:solidFill>
            <a:srgbClr val="FF2600">
              <a:alpha val="32157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b"/>
          <a:p>
            <a:pPr algn="ctr"/>
            <a:r>
              <a:rPr lang="en-US" sz="2000" dirty="0">
                <a:latin typeface="Helvetica Neue Light" panose="02000503000000020004" charset="0"/>
                <a:ea typeface="Helvetica Neue Light" panose="02000503000000020004" charset="0"/>
                <a:cs typeface="Helvetica Neue Light" panose="02000503000000020004" charset="0"/>
              </a:rPr>
              <a:t>s</a:t>
            </a:r>
            <a:r>
              <a:rPr lang="en-US" sz="2000" baseline="-25000" dirty="0">
                <a:latin typeface="Helvetica Neue Light" panose="02000503000000020004" charset="0"/>
                <a:ea typeface="Helvetica Neue Light" panose="02000503000000020004" charset="0"/>
                <a:cs typeface="Helvetica Neue Light" panose="02000503000000020004" charset="0"/>
              </a:rPr>
              <a:t>2</a:t>
            </a:r>
            <a:endParaRPr lang="en-US" sz="2000" baseline="-25000" dirty="0">
              <a:latin typeface="Helvetica Neue Light" panose="02000503000000020004" charset="0"/>
              <a:ea typeface="Helvetica Neue Light" panose="02000503000000020004" charset="0"/>
              <a:cs typeface="Helvetica Neue Light" panose="02000503000000020004" charset="0"/>
            </a:endParaRPr>
          </a:p>
        </p:txBody>
      </p:sp>
      <p:sp>
        <p:nvSpPr>
          <p:cNvPr id="48" name="Oval 12"/>
          <p:cNvSpPr/>
          <p:nvPr/>
        </p:nvSpPr>
        <p:spPr>
          <a:xfrm>
            <a:off x="4419136" y="2351737"/>
            <a:ext cx="429768" cy="365760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b"/>
          <a:p>
            <a:pPr algn="ctr"/>
            <a:r>
              <a:rPr lang="en-US" sz="2000" dirty="0">
                <a:latin typeface="Helvetica Neue Light" panose="02000503000000020004" charset="0"/>
                <a:ea typeface="Helvetica Neue Light" panose="02000503000000020004" charset="0"/>
                <a:cs typeface="Helvetica Neue Light" panose="02000503000000020004" charset="0"/>
              </a:rPr>
              <a:t>w</a:t>
            </a:r>
            <a:endParaRPr lang="en-US" sz="2000" baseline="-25000" dirty="0">
              <a:latin typeface="Helvetica Neue Light" panose="02000503000000020004" charset="0"/>
              <a:ea typeface="Helvetica Neue Light" panose="02000503000000020004" charset="0"/>
              <a:cs typeface="Helvetica Neue Light" panose="02000503000000020004" charset="0"/>
            </a:endParaRPr>
          </a:p>
        </p:txBody>
      </p:sp>
      <p:cxnSp>
        <p:nvCxnSpPr>
          <p:cNvPr id="49" name="Straight Connector 13"/>
          <p:cNvCxnSpPr>
            <a:stCxn id="47" idx="5"/>
          </p:cNvCxnSpPr>
          <p:nvPr/>
        </p:nvCxnSpPr>
        <p:spPr>
          <a:xfrm>
            <a:off x="3967280" y="2226086"/>
            <a:ext cx="514796" cy="17921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Oval 14"/>
          <p:cNvSpPr/>
          <p:nvPr/>
        </p:nvSpPr>
        <p:spPr>
          <a:xfrm>
            <a:off x="5429495" y="2019420"/>
            <a:ext cx="429768" cy="365760"/>
          </a:xfrm>
          <a:prstGeom prst="ellipse">
            <a:avLst/>
          </a:prstGeom>
          <a:solidFill>
            <a:srgbClr val="FF9300">
              <a:alpha val="29804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b"/>
          <a:p>
            <a:pPr algn="ctr"/>
            <a:r>
              <a:rPr lang="en-US" sz="2000" dirty="0">
                <a:latin typeface="Helvetica Neue Light" panose="02000503000000020004" charset="0"/>
                <a:ea typeface="Helvetica Neue Light" panose="02000503000000020004" charset="0"/>
                <a:cs typeface="Helvetica Neue Light" panose="02000503000000020004" charset="0"/>
              </a:rPr>
              <a:t>s</a:t>
            </a:r>
            <a:r>
              <a:rPr lang="en-US" sz="2000" baseline="-25000" dirty="0">
                <a:latin typeface="Helvetica Neue Light" panose="02000503000000020004" charset="0"/>
                <a:ea typeface="Helvetica Neue Light" panose="02000503000000020004" charset="0"/>
                <a:cs typeface="Helvetica Neue Light" panose="02000503000000020004" charset="0"/>
              </a:rPr>
              <a:t>3</a:t>
            </a:r>
            <a:endParaRPr lang="en-US" sz="2000" baseline="-25000" dirty="0">
              <a:latin typeface="Helvetica Neue Light" panose="02000503000000020004" charset="0"/>
              <a:ea typeface="Helvetica Neue Light" panose="02000503000000020004" charset="0"/>
              <a:cs typeface="Helvetica Neue Light" panose="02000503000000020004" charset="0"/>
            </a:endParaRPr>
          </a:p>
        </p:txBody>
      </p:sp>
      <p:cxnSp>
        <p:nvCxnSpPr>
          <p:cNvPr id="51" name="Straight Connector 15"/>
          <p:cNvCxnSpPr/>
          <p:nvPr/>
        </p:nvCxnSpPr>
        <p:spPr>
          <a:xfrm flipV="1">
            <a:off x="4848906" y="2351936"/>
            <a:ext cx="643528" cy="20300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20"/>
          <p:cNvCxnSpPr/>
          <p:nvPr/>
        </p:nvCxnSpPr>
        <p:spPr>
          <a:xfrm flipH="1">
            <a:off x="4034604" y="2759789"/>
            <a:ext cx="537397" cy="4155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22"/>
          <p:cNvSpPr/>
          <p:nvPr/>
        </p:nvSpPr>
        <p:spPr>
          <a:xfrm>
            <a:off x="2457450" y="2919730"/>
            <a:ext cx="429768" cy="3657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b"/>
          <a:p>
            <a:pPr algn="ctr"/>
            <a:r>
              <a:rPr lang="en-US" sz="2000" dirty="0">
                <a:latin typeface="Helvetica Neue Light" panose="02000503000000020004" charset="0"/>
                <a:ea typeface="Helvetica Neue Light" panose="02000503000000020004" charset="0"/>
                <a:cs typeface="Helvetica Neue Light" panose="02000503000000020004" charset="0"/>
              </a:rPr>
              <a:t>u</a:t>
            </a:r>
            <a:endParaRPr lang="en-US" sz="2000" dirty="0">
              <a:latin typeface="Helvetica Neue Light" panose="02000503000000020004" charset="0"/>
              <a:ea typeface="Helvetica Neue Light" panose="02000503000000020004" charset="0"/>
              <a:cs typeface="Helvetica Neue Light" panose="02000503000000020004" charset="0"/>
            </a:endParaRPr>
          </a:p>
        </p:txBody>
      </p:sp>
      <p:cxnSp>
        <p:nvCxnSpPr>
          <p:cNvPr id="54" name="Straight Connector 17"/>
          <p:cNvCxnSpPr>
            <a:stCxn id="47" idx="4"/>
            <a:endCxn id="45" idx="0"/>
          </p:cNvCxnSpPr>
          <p:nvPr/>
        </p:nvCxnSpPr>
        <p:spPr>
          <a:xfrm flipH="1">
            <a:off x="3779139" y="2279650"/>
            <a:ext cx="36830" cy="5905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/>
      </p:sp>
      <p:sp>
        <p:nvSpPr>
          <p:cNvPr id="56" name="矩形 55"/>
          <p:cNvSpPr/>
          <p:nvPr/>
        </p:nvSpPr>
        <p:spPr/>
      </p:sp>
      <p:sp>
        <p:nvSpPr>
          <p:cNvPr id="57" name="矩形 56"/>
          <p:cNvSpPr/>
          <p:nvPr/>
        </p:nvSpPr>
        <p:spPr/>
      </p:sp>
      <p:sp>
        <p:nvSpPr>
          <p:cNvPr id="61" name="文本框 60"/>
          <p:cNvSpPr txBox="1"/>
          <p:nvPr/>
        </p:nvSpPr>
        <p:spPr>
          <a:xfrm>
            <a:off x="3011170" y="1537970"/>
            <a:ext cx="1202055" cy="245745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t" anchorCtr="0" compatLnSpc="1">
            <a:spAutoFit/>
          </a:bodyPr>
          <a:p>
            <a:r>
              <a:rPr lang="zh-CN" altLang="en-US" sz="1600" dirty="0">
                <a:solidFill>
                  <a:srgbClr val="FF0000"/>
                </a:solidFill>
                <a:latin typeface="Microsoft YaHei Regular" panose="020B0503020204020204" charset="-122"/>
                <a:ea typeface="Microsoft YaHei Regular" panose="020B0503020204020204" charset="-122"/>
                <a:cs typeface="Helvetica Neue Light" panose="02000503000000020004" charset="0"/>
                <a:sym typeface="+mn-ea"/>
              </a:rPr>
              <a:t>同</a:t>
            </a:r>
            <a:r>
              <a:rPr lang="en-US" sz="1600" dirty="0">
                <a:solidFill>
                  <a:srgbClr val="FF0000"/>
                </a:solidFill>
                <a:latin typeface="Microsoft YaHei Regular" panose="020B0503020204020204" charset="-122"/>
                <a:ea typeface="Microsoft YaHei Regular" panose="020B0503020204020204" charset="-122"/>
                <a:cs typeface="Helvetica Neue Light" panose="02000503000000020004" charset="0"/>
                <a:sym typeface="+mn-ea"/>
              </a:rPr>
              <a:t>u</a:t>
            </a:r>
            <a:r>
              <a:rPr lang="zh-CN" altLang="en-US" sz="1600" dirty="0">
                <a:solidFill>
                  <a:srgbClr val="FF0000"/>
                </a:solidFill>
                <a:latin typeface="Microsoft YaHei Regular" panose="020B0503020204020204" charset="-122"/>
                <a:ea typeface="Microsoft YaHei Regular" panose="020B0503020204020204" charset="-122"/>
                <a:cs typeface="Helvetica Neue Light" panose="02000503000000020004" charset="0"/>
                <a:sym typeface="+mn-ea"/>
              </a:rPr>
              <a:t>距离相同</a:t>
            </a:r>
            <a:endParaRPr lang="zh-CN" altLang="en-US" sz="1600" dirty="0">
              <a:solidFill>
                <a:srgbClr val="FF0000"/>
              </a:solidFill>
              <a:latin typeface="Microsoft YaHei Regular" panose="020B0503020204020204" charset="-122"/>
              <a:ea typeface="Microsoft YaHei Regular" panose="020B0503020204020204" charset="-122"/>
              <a:cs typeface="Helvetica Neue Light" panose="02000503000000020004" charset="0"/>
              <a:sym typeface="+mn-ea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5666740" y="1711960"/>
            <a:ext cx="592455" cy="245745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t" anchorCtr="0" compatLnSpc="1">
            <a:spAutoFit/>
          </a:bodyPr>
          <a:p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远离</a:t>
            </a:r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u</a:t>
            </a:r>
            <a:endParaRPr lang="en-US" altLang="zh-CN" sz="1600" dirty="0">
              <a:solidFill>
                <a:schemeClr val="accent6">
                  <a:lumMod val="75000"/>
                </a:schemeClr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315970" y="3285490"/>
            <a:ext cx="592455" cy="245745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t" anchorCtr="0" compatLnSpc="1">
            <a:spAutoFit/>
          </a:bodyPr>
          <a:p>
            <a:r>
              <a:rPr lang="zh-CN" altLang="en-US" sz="1600" dirty="0">
                <a:solidFill>
                  <a:srgbClr val="0070C0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靠近</a:t>
            </a:r>
            <a:r>
              <a:rPr lang="en-US" altLang="zh-CN" sz="1600" dirty="0">
                <a:solidFill>
                  <a:srgbClr val="0070C0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u</a:t>
            </a:r>
            <a:endParaRPr lang="en-US" altLang="zh-CN" sz="1600" dirty="0">
              <a:solidFill>
                <a:srgbClr val="0070C0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</p:txBody>
      </p:sp>
      <p:cxnSp>
        <p:nvCxnSpPr>
          <p:cNvPr id="64" name="Straight Connector 15"/>
          <p:cNvCxnSpPr>
            <a:endCxn id="48" idx="4"/>
          </p:cNvCxnSpPr>
          <p:nvPr/>
        </p:nvCxnSpPr>
        <p:spPr>
          <a:xfrm flipV="1">
            <a:off x="3902710" y="2717800"/>
            <a:ext cx="731520" cy="20193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文本框 64"/>
          <p:cNvSpPr txBox="1"/>
          <p:nvPr/>
        </p:nvSpPr>
        <p:spPr>
          <a:xfrm>
            <a:off x="6101715" y="1922780"/>
            <a:ext cx="1216660" cy="303530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倾向于</a:t>
            </a:r>
            <a:r>
              <a:rPr lang="en-US" altLang="zh-CN" sz="1400" dirty="0" smtClean="0">
                <a:solidFill>
                  <a:schemeClr val="tx1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DFS</a:t>
            </a:r>
            <a:endParaRPr lang="en-US" altLang="zh-CN" sz="1400" dirty="0" smtClean="0">
              <a:solidFill>
                <a:schemeClr val="tx1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2457450" y="3545840"/>
            <a:ext cx="1216660" cy="303530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pPr algn="ctr"/>
            <a:r>
              <a:rPr lang="zh-CN" altLang="en-US" sz="14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倾向于</a:t>
            </a:r>
            <a:r>
              <a:rPr lang="en-US" altLang="zh-CN" sz="14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BFS</a:t>
            </a:r>
            <a:endParaRPr lang="en-US" altLang="zh-CN" sz="1400" dirty="0" smtClean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329565" y="2242820"/>
            <a:ext cx="1938020" cy="676910"/>
          </a:xfrm>
          <a:prstGeom prst="rect">
            <a:avLst/>
          </a:prstGeom>
          <a:noFill/>
          <a:ln>
            <a:noFill/>
          </a:ln>
        </p:spPr>
        <p:txBody>
          <a:bodyPr vert="horz" wrap="square" lIns="61529" tIns="0" rIns="0" bIns="0" numCol="1" anchor="ctr" anchorCtr="0" compatLnSpc="1">
            <a:noAutofit/>
          </a:bodyPr>
          <a:p>
            <a:pPr algn="ctr"/>
            <a:r>
              <a:rPr lang="zh-CN" altLang="en-US" sz="1600" dirty="0" smtClean="0">
                <a:solidFill>
                  <a:srgbClr val="00B050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当前处于节点</a:t>
            </a:r>
            <a:r>
              <a:rPr lang="en-US" altLang="zh-CN" sz="1600" dirty="0" smtClean="0">
                <a:solidFill>
                  <a:srgbClr val="FF0000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w</a:t>
            </a:r>
            <a:r>
              <a:rPr lang="zh-CN" altLang="en-US" sz="1600" dirty="0" smtClean="0">
                <a:solidFill>
                  <a:srgbClr val="00B050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，已采样的节点为</a:t>
            </a:r>
            <a:r>
              <a:rPr lang="en-US" altLang="zh-CN" sz="1600" dirty="0" smtClean="0">
                <a:solidFill>
                  <a:srgbClr val="FF0000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u</a:t>
            </a:r>
            <a:r>
              <a:rPr lang="zh-CN" altLang="en-US" sz="1600" dirty="0" smtClean="0">
                <a:solidFill>
                  <a:srgbClr val="FF0000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，</a:t>
            </a:r>
            <a:r>
              <a:rPr lang="en-US" altLang="zh-CN" sz="1600" dirty="0" smtClean="0">
                <a:solidFill>
                  <a:srgbClr val="FF0000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s1</a:t>
            </a:r>
            <a:endParaRPr lang="en-US" altLang="zh-CN" sz="1600" dirty="0" smtClean="0">
              <a:solidFill>
                <a:srgbClr val="FF0000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3307" y="254224"/>
            <a:ext cx="8518496" cy="500956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ym typeface="+mn-ea"/>
              </a:rPr>
              <a:t>Node Embedding</a:t>
            </a:r>
            <a:r>
              <a:rPr sz="2000" dirty="0">
                <a:sym typeface="+mn-ea"/>
              </a:rPr>
              <a:t>：</a:t>
            </a:r>
            <a:r>
              <a:rPr lang="en-US" altLang="zh-CN" sz="2000" dirty="0">
                <a:sym typeface="+mn-ea"/>
              </a:rPr>
              <a:t>Similarity</a:t>
            </a:r>
            <a:r>
              <a:rPr sz="2000" dirty="0">
                <a:sym typeface="+mn-ea"/>
              </a:rPr>
              <a:t>定义</a:t>
            </a:r>
            <a:endParaRPr lang="en-US" altLang="zh-CN" sz="2000" dirty="0"/>
          </a:p>
        </p:txBody>
      </p:sp>
      <p:sp>
        <p:nvSpPr>
          <p:cNvPr id="8" name="矩形 7"/>
          <p:cNvSpPr/>
          <p:nvPr/>
        </p:nvSpPr>
        <p:spPr>
          <a:xfrm>
            <a:off x="2106295" y="3849370"/>
            <a:ext cx="4726305" cy="1764030"/>
          </a:xfrm>
        </p:spPr>
      </p:sp>
      <p:sp>
        <p:nvSpPr>
          <p:cNvPr id="15" name="文本框 14"/>
          <p:cNvSpPr txBox="1"/>
          <p:nvPr/>
        </p:nvSpPr>
        <p:spPr>
          <a:xfrm>
            <a:off x="703580" y="1094740"/>
            <a:ext cx="7041515" cy="276860"/>
          </a:xfrm>
          <a:prstGeom prst="rect">
            <a:avLst/>
          </a:prstGeom>
          <a:noFill/>
          <a:ln>
            <a:noFill/>
          </a:ln>
        </p:spPr>
        <p:txBody>
          <a:bodyPr vert="horz" wrap="square" lIns="61529" tIns="0" rIns="0" bIns="0" numCol="1" anchor="t" anchorCtr="0" compatLnSpc="1">
            <a:spAutoFit/>
          </a:bodyPr>
          <a:p>
            <a:r>
              <a:rPr lang="zh-CN" altLang="en-US" sz="1800" dirty="0" smtClean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基于网络随机游走的方案：</a:t>
            </a:r>
            <a:r>
              <a:rPr lang="en-US" altLang="zh-CN" sz="1800" dirty="0" smtClean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bias</a:t>
            </a:r>
            <a:r>
              <a:rPr lang="zh-CN" altLang="en-US" sz="1800" dirty="0" smtClean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游走策略，超参数</a:t>
            </a:r>
            <a:r>
              <a:rPr lang="en-US" altLang="zh-CN" sz="1800" dirty="0" smtClean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p&amp;q</a:t>
            </a:r>
            <a:endParaRPr lang="en-US" altLang="zh-CN" sz="1800" dirty="0" smtClean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 Regular" panose="020B0503020204020204" charset="-122"/>
              <a:sym typeface="+mn-ea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124460" y="5387340"/>
            <a:ext cx="5400040" cy="226060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pPr algn="l"/>
            <a:r>
              <a:rPr lang="zh-CN" altLang="en-US" sz="12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Grover A, Leskovec J. </a:t>
            </a:r>
            <a:r>
              <a:rPr lang="en-US" altLang="zh-CN" sz="12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2016</a:t>
            </a:r>
            <a:r>
              <a:rPr lang="zh-CN" altLang="en-US" sz="12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， </a:t>
            </a:r>
            <a:r>
              <a:rPr lang="zh-CN" altLang="en-US" sz="1200" dirty="0" smtClean="0">
                <a:solidFill>
                  <a:srgbClr val="00B050"/>
                </a:solidFill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node2vec: Scalable feature learning for network</a:t>
            </a:r>
            <a:endParaRPr lang="zh-CN" altLang="en-US" sz="1200" dirty="0" smtClean="0">
              <a:solidFill>
                <a:srgbClr val="00B050"/>
              </a:solidFill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899285" y="4006850"/>
            <a:ext cx="5346700" cy="1149350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pPr marL="342900" indent="-342900">
              <a:buFont typeface="+mj-ea"/>
              <a:buAutoNum type="circleNumDbPlain"/>
            </a:pPr>
            <a:r>
              <a:rPr lang="en-US" altLang="zh-CN" sz="1600" i="1" dirty="0" smtClean="0"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</a:rPr>
              <a:t>p</a:t>
            </a:r>
            <a:r>
              <a:rPr lang="zh-CN" altLang="en-US" sz="16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：</a:t>
            </a:r>
            <a:r>
              <a:rPr lang="en-US" altLang="zh-CN" sz="16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return value</a:t>
            </a:r>
            <a:r>
              <a:rPr lang="zh-CN" altLang="en-US" sz="16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，</a:t>
            </a:r>
            <a:r>
              <a:rPr lang="en-US" altLang="zh-CN" sz="16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p</a:t>
            </a:r>
            <a:r>
              <a:rPr lang="zh-CN" altLang="en-US" sz="16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越小，倾向于</a:t>
            </a:r>
            <a:r>
              <a:rPr lang="en-US" altLang="zh-CN" sz="1600" dirty="0" smtClean="0">
                <a:solidFill>
                  <a:srgbClr val="FF0000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BFS</a:t>
            </a:r>
            <a:r>
              <a:rPr lang="zh-CN" altLang="en-US" sz="16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搜索；</a:t>
            </a:r>
            <a:endParaRPr lang="zh-CN" altLang="en-US" sz="1600" dirty="0" smtClean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  <a:p>
            <a:pPr marL="342900" indent="-342900">
              <a:buFont typeface="+mj-ea"/>
              <a:buAutoNum type="circleNumDbPlain"/>
            </a:pPr>
            <a:endParaRPr lang="zh-CN" altLang="en-US" sz="1600" dirty="0" smtClean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zh-CN" sz="1600" i="1" dirty="0" smtClean="0"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</a:rPr>
              <a:t>q</a:t>
            </a:r>
            <a:r>
              <a:rPr lang="zh-CN" altLang="en-US" sz="16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：</a:t>
            </a:r>
            <a:r>
              <a:rPr lang="en-US" altLang="zh-CN" sz="16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in-out value</a:t>
            </a:r>
            <a:r>
              <a:rPr lang="zh-CN" altLang="en-US" sz="16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，</a:t>
            </a:r>
            <a:r>
              <a:rPr lang="en-US" altLang="zh-CN" sz="16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q</a:t>
            </a:r>
            <a:r>
              <a:rPr lang="zh-CN" altLang="en-US" sz="16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越小，倾向于</a:t>
            </a:r>
            <a:r>
              <a:rPr lang="en-US" altLang="zh-CN" sz="1600" dirty="0" smtClean="0">
                <a:solidFill>
                  <a:srgbClr val="FF0000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DFS</a:t>
            </a:r>
            <a:r>
              <a:rPr lang="zh-CN" altLang="en-US" sz="16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搜索；</a:t>
            </a:r>
            <a:endParaRPr lang="zh-CN" altLang="en-US" sz="1600" dirty="0" smtClean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/>
      </p:sp>
      <p:sp>
        <p:nvSpPr>
          <p:cNvPr id="26" name="矩形 25"/>
          <p:cNvSpPr/>
          <p:nvPr/>
        </p:nvSpPr>
        <p:spPr/>
      </p:sp>
      <p:sp>
        <p:nvSpPr>
          <p:cNvPr id="27" name="矩形 26"/>
          <p:cNvSpPr/>
          <p:nvPr/>
        </p:nvSpPr>
        <p:spPr/>
      </p:sp>
      <p:cxnSp>
        <p:nvCxnSpPr>
          <p:cNvPr id="43" name="Straight Arrow Connector 4"/>
          <p:cNvCxnSpPr/>
          <p:nvPr/>
        </p:nvCxnSpPr>
        <p:spPr>
          <a:xfrm flipH="1" flipV="1">
            <a:off x="4046347" y="2072380"/>
            <a:ext cx="525653" cy="2174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5"/>
          <p:cNvCxnSpPr/>
          <p:nvPr/>
        </p:nvCxnSpPr>
        <p:spPr>
          <a:xfrm flipV="1">
            <a:off x="4951309" y="2428240"/>
            <a:ext cx="539299" cy="248788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6"/>
          <p:cNvSpPr/>
          <p:nvPr/>
        </p:nvSpPr>
        <p:spPr>
          <a:xfrm>
            <a:off x="3563907" y="2870146"/>
            <a:ext cx="429768" cy="3657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b"/>
          <a:p>
            <a:pPr algn="ctr"/>
            <a:r>
              <a:rPr lang="en-US" sz="2000" dirty="0">
                <a:latin typeface="Helvetica Neue Light" panose="02000503000000020004" charset="0"/>
                <a:ea typeface="Helvetica Neue Light" panose="02000503000000020004" charset="0"/>
                <a:cs typeface="Helvetica Neue Light" panose="02000503000000020004" charset="0"/>
              </a:rPr>
              <a:t>s</a:t>
            </a:r>
            <a:r>
              <a:rPr lang="en-US" sz="2000" baseline="-25000" dirty="0">
                <a:latin typeface="Helvetica Neue Light" panose="02000503000000020004" charset="0"/>
                <a:ea typeface="Helvetica Neue Light" panose="02000503000000020004" charset="0"/>
                <a:cs typeface="Helvetica Neue Light" panose="02000503000000020004" charset="0"/>
              </a:rPr>
              <a:t>1</a:t>
            </a:r>
            <a:endParaRPr lang="en-US" sz="2000" baseline="-25000" dirty="0">
              <a:latin typeface="Helvetica Neue Light" panose="02000503000000020004" charset="0"/>
              <a:ea typeface="Helvetica Neue Light" panose="02000503000000020004" charset="0"/>
              <a:cs typeface="Helvetica Neue Light" panose="02000503000000020004" charset="0"/>
            </a:endParaRPr>
          </a:p>
        </p:txBody>
      </p:sp>
      <p:cxnSp>
        <p:nvCxnSpPr>
          <p:cNvPr id="46" name="Straight Connector 7"/>
          <p:cNvCxnSpPr>
            <a:stCxn id="45" idx="2"/>
            <a:endCxn id="53" idx="6"/>
          </p:cNvCxnSpPr>
          <p:nvPr/>
        </p:nvCxnSpPr>
        <p:spPr>
          <a:xfrm flipH="1">
            <a:off x="2887632" y="3053026"/>
            <a:ext cx="676275" cy="4953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Oval 11"/>
          <p:cNvSpPr/>
          <p:nvPr/>
        </p:nvSpPr>
        <p:spPr>
          <a:xfrm>
            <a:off x="3600450" y="1913890"/>
            <a:ext cx="429768" cy="365760"/>
          </a:xfrm>
          <a:prstGeom prst="ellipse">
            <a:avLst/>
          </a:prstGeom>
          <a:solidFill>
            <a:srgbClr val="FF2600">
              <a:alpha val="32157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b"/>
          <a:p>
            <a:pPr algn="ctr"/>
            <a:r>
              <a:rPr lang="en-US" sz="2000" dirty="0">
                <a:latin typeface="Helvetica Neue Light" panose="02000503000000020004" charset="0"/>
                <a:ea typeface="Helvetica Neue Light" panose="02000503000000020004" charset="0"/>
                <a:cs typeface="Helvetica Neue Light" panose="02000503000000020004" charset="0"/>
              </a:rPr>
              <a:t>s</a:t>
            </a:r>
            <a:r>
              <a:rPr lang="en-US" sz="2000" baseline="-25000" dirty="0">
                <a:latin typeface="Helvetica Neue Light" panose="02000503000000020004" charset="0"/>
                <a:ea typeface="Helvetica Neue Light" panose="02000503000000020004" charset="0"/>
                <a:cs typeface="Helvetica Neue Light" panose="02000503000000020004" charset="0"/>
              </a:rPr>
              <a:t>2</a:t>
            </a:r>
            <a:endParaRPr lang="en-US" sz="2000" baseline="-25000" dirty="0">
              <a:latin typeface="Helvetica Neue Light" panose="02000503000000020004" charset="0"/>
              <a:ea typeface="Helvetica Neue Light" panose="02000503000000020004" charset="0"/>
              <a:cs typeface="Helvetica Neue Light" panose="02000503000000020004" charset="0"/>
            </a:endParaRPr>
          </a:p>
        </p:txBody>
      </p:sp>
      <p:sp>
        <p:nvSpPr>
          <p:cNvPr id="48" name="Oval 12"/>
          <p:cNvSpPr/>
          <p:nvPr/>
        </p:nvSpPr>
        <p:spPr>
          <a:xfrm>
            <a:off x="4419136" y="2351737"/>
            <a:ext cx="429768" cy="365760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b"/>
          <a:p>
            <a:pPr algn="ctr"/>
            <a:r>
              <a:rPr lang="en-US" sz="2000" dirty="0">
                <a:latin typeface="Helvetica Neue Light" panose="02000503000000020004" charset="0"/>
                <a:ea typeface="Helvetica Neue Light" panose="02000503000000020004" charset="0"/>
                <a:cs typeface="Helvetica Neue Light" panose="02000503000000020004" charset="0"/>
              </a:rPr>
              <a:t>w</a:t>
            </a:r>
            <a:endParaRPr lang="en-US" sz="2000" baseline="-25000" dirty="0">
              <a:latin typeface="Helvetica Neue Light" panose="02000503000000020004" charset="0"/>
              <a:ea typeface="Helvetica Neue Light" panose="02000503000000020004" charset="0"/>
              <a:cs typeface="Helvetica Neue Light" panose="02000503000000020004" charset="0"/>
            </a:endParaRPr>
          </a:p>
        </p:txBody>
      </p:sp>
      <p:cxnSp>
        <p:nvCxnSpPr>
          <p:cNvPr id="49" name="Straight Connector 13"/>
          <p:cNvCxnSpPr>
            <a:stCxn id="47" idx="5"/>
          </p:cNvCxnSpPr>
          <p:nvPr/>
        </p:nvCxnSpPr>
        <p:spPr>
          <a:xfrm>
            <a:off x="3967280" y="2226086"/>
            <a:ext cx="514796" cy="17921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Oval 14"/>
          <p:cNvSpPr/>
          <p:nvPr/>
        </p:nvSpPr>
        <p:spPr>
          <a:xfrm>
            <a:off x="5429495" y="2019420"/>
            <a:ext cx="429768" cy="365760"/>
          </a:xfrm>
          <a:prstGeom prst="ellipse">
            <a:avLst/>
          </a:prstGeom>
          <a:solidFill>
            <a:srgbClr val="FF9300">
              <a:alpha val="29804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b"/>
          <a:p>
            <a:pPr algn="ctr"/>
            <a:r>
              <a:rPr lang="en-US" sz="2000" dirty="0">
                <a:latin typeface="Helvetica Neue Light" panose="02000503000000020004" charset="0"/>
                <a:ea typeface="Helvetica Neue Light" panose="02000503000000020004" charset="0"/>
                <a:cs typeface="Helvetica Neue Light" panose="02000503000000020004" charset="0"/>
              </a:rPr>
              <a:t>s</a:t>
            </a:r>
            <a:r>
              <a:rPr lang="en-US" sz="2000" baseline="-25000" dirty="0">
                <a:latin typeface="Helvetica Neue Light" panose="02000503000000020004" charset="0"/>
                <a:ea typeface="Helvetica Neue Light" panose="02000503000000020004" charset="0"/>
                <a:cs typeface="Helvetica Neue Light" panose="02000503000000020004" charset="0"/>
              </a:rPr>
              <a:t>3</a:t>
            </a:r>
            <a:endParaRPr lang="en-US" sz="2000" baseline="-25000" dirty="0">
              <a:latin typeface="Helvetica Neue Light" panose="02000503000000020004" charset="0"/>
              <a:ea typeface="Helvetica Neue Light" panose="02000503000000020004" charset="0"/>
              <a:cs typeface="Helvetica Neue Light" panose="02000503000000020004" charset="0"/>
            </a:endParaRPr>
          </a:p>
        </p:txBody>
      </p:sp>
      <p:cxnSp>
        <p:nvCxnSpPr>
          <p:cNvPr id="51" name="Straight Connector 15"/>
          <p:cNvCxnSpPr>
            <a:endCxn id="50" idx="3"/>
          </p:cNvCxnSpPr>
          <p:nvPr/>
        </p:nvCxnSpPr>
        <p:spPr>
          <a:xfrm flipV="1">
            <a:off x="4848271" y="2331616"/>
            <a:ext cx="643528" cy="20300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20"/>
          <p:cNvCxnSpPr/>
          <p:nvPr/>
        </p:nvCxnSpPr>
        <p:spPr>
          <a:xfrm flipH="1">
            <a:off x="4034604" y="2759789"/>
            <a:ext cx="537397" cy="4155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22"/>
          <p:cNvSpPr/>
          <p:nvPr/>
        </p:nvSpPr>
        <p:spPr>
          <a:xfrm>
            <a:off x="2457450" y="2919730"/>
            <a:ext cx="429768" cy="3657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0" tIns="0" rIns="0" bIns="0" rtlCol="0" anchor="b"/>
          <a:p>
            <a:pPr algn="ctr"/>
            <a:r>
              <a:rPr lang="en-US" sz="2000" dirty="0">
                <a:latin typeface="Helvetica Neue Light" panose="02000503000000020004" charset="0"/>
                <a:ea typeface="Helvetica Neue Light" panose="02000503000000020004" charset="0"/>
                <a:cs typeface="Helvetica Neue Light" panose="02000503000000020004" charset="0"/>
              </a:rPr>
              <a:t>u</a:t>
            </a:r>
            <a:endParaRPr lang="en-US" sz="2000" dirty="0">
              <a:latin typeface="Helvetica Neue Light" panose="02000503000000020004" charset="0"/>
              <a:ea typeface="Helvetica Neue Light" panose="02000503000000020004" charset="0"/>
              <a:cs typeface="Helvetica Neue Light" panose="02000503000000020004" charset="0"/>
            </a:endParaRPr>
          </a:p>
        </p:txBody>
      </p:sp>
      <p:cxnSp>
        <p:nvCxnSpPr>
          <p:cNvPr id="54" name="Straight Connector 17"/>
          <p:cNvCxnSpPr>
            <a:stCxn id="47" idx="4"/>
            <a:endCxn id="45" idx="0"/>
          </p:cNvCxnSpPr>
          <p:nvPr/>
        </p:nvCxnSpPr>
        <p:spPr>
          <a:xfrm flipH="1">
            <a:off x="3779139" y="2279650"/>
            <a:ext cx="36830" cy="5905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/>
      </p:sp>
      <p:sp>
        <p:nvSpPr>
          <p:cNvPr id="56" name="矩形 55"/>
          <p:cNvSpPr/>
          <p:nvPr/>
        </p:nvSpPr>
        <p:spPr/>
      </p:sp>
      <p:sp>
        <p:nvSpPr>
          <p:cNvPr id="57" name="矩形 56"/>
          <p:cNvSpPr/>
          <p:nvPr/>
        </p:nvSpPr>
        <p:spPr/>
      </p:sp>
      <p:sp>
        <p:nvSpPr>
          <p:cNvPr id="58" name="文本框 57"/>
          <p:cNvSpPr txBox="1"/>
          <p:nvPr/>
        </p:nvSpPr>
        <p:spPr>
          <a:xfrm>
            <a:off x="4367530" y="1783715"/>
            <a:ext cx="204470" cy="288925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r>
              <a:rPr lang="en-US" altLang="zh-CN" sz="2000" dirty="0" smtClean="0">
                <a:solidFill>
                  <a:srgbClr val="FF0000"/>
                </a:solidFill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1</a:t>
            </a:r>
            <a:endParaRPr lang="en-US" altLang="zh-CN" sz="2000" dirty="0" smtClean="0">
              <a:solidFill>
                <a:srgbClr val="FF0000"/>
              </a:solidFill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4331970" y="2919730"/>
            <a:ext cx="481330" cy="288925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黑体" panose="02010600030101010101" charset="-122"/>
              </a:rPr>
              <a:t>1/p</a:t>
            </a:r>
            <a:endParaRPr lang="en-US" altLang="zh-CN" sz="2000" b="1" dirty="0" smtClean="0">
              <a:solidFill>
                <a:schemeClr val="accent1">
                  <a:lumMod val="7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黑体" panose="0201060003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185410" y="2581275"/>
            <a:ext cx="481330" cy="288925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r>
              <a:rPr lang="en-US" altLang="zh-CN" sz="2000" b="1" dirty="0" smtClean="0">
                <a:solidFill>
                  <a:schemeClr val="accent4"/>
                </a:solidFill>
                <a:latin typeface="Microsoft YaHei" panose="020B0503020204020204" charset="-122"/>
                <a:ea typeface="Microsoft YaHei" panose="020B0503020204020204" charset="-122"/>
                <a:cs typeface="黑体" panose="02010600030101010101" charset="-122"/>
              </a:rPr>
              <a:t>1/q</a:t>
            </a:r>
            <a:endParaRPr lang="en-US" altLang="zh-CN" sz="2000" b="1" dirty="0" smtClean="0">
              <a:solidFill>
                <a:schemeClr val="accent4"/>
              </a:solidFill>
              <a:latin typeface="Microsoft YaHei" panose="020B0503020204020204" charset="-122"/>
              <a:ea typeface="Microsoft YaHei" panose="020B0503020204020204" charset="-122"/>
              <a:cs typeface="黑体" panose="02010600030101010101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011170" y="1537970"/>
            <a:ext cx="1202055" cy="245745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t" anchorCtr="0" compatLnSpc="1">
            <a:spAutoFit/>
          </a:bodyPr>
          <a:p>
            <a:r>
              <a:rPr lang="zh-CN" altLang="en-US" sz="1600" dirty="0">
                <a:solidFill>
                  <a:srgbClr val="FF0000"/>
                </a:solidFill>
                <a:latin typeface="Microsoft YaHei Regular" panose="020B0503020204020204" charset="-122"/>
                <a:ea typeface="Microsoft YaHei Regular" panose="020B0503020204020204" charset="-122"/>
                <a:cs typeface="Helvetica Neue Light" panose="02000503000000020004" charset="0"/>
                <a:sym typeface="+mn-ea"/>
              </a:rPr>
              <a:t>同</a:t>
            </a:r>
            <a:r>
              <a:rPr lang="en-US" sz="1600" dirty="0">
                <a:solidFill>
                  <a:srgbClr val="FF0000"/>
                </a:solidFill>
                <a:latin typeface="Microsoft YaHei Regular" panose="020B0503020204020204" charset="-122"/>
                <a:ea typeface="Microsoft YaHei Regular" panose="020B0503020204020204" charset="-122"/>
                <a:cs typeface="Helvetica Neue Light" panose="02000503000000020004" charset="0"/>
                <a:sym typeface="+mn-ea"/>
              </a:rPr>
              <a:t>u</a:t>
            </a:r>
            <a:r>
              <a:rPr lang="zh-CN" altLang="en-US" sz="1600" dirty="0">
                <a:solidFill>
                  <a:srgbClr val="FF0000"/>
                </a:solidFill>
                <a:latin typeface="Microsoft YaHei Regular" panose="020B0503020204020204" charset="-122"/>
                <a:ea typeface="Microsoft YaHei Regular" panose="020B0503020204020204" charset="-122"/>
                <a:cs typeface="Helvetica Neue Light" panose="02000503000000020004" charset="0"/>
                <a:sym typeface="+mn-ea"/>
              </a:rPr>
              <a:t>距离相同</a:t>
            </a:r>
            <a:endParaRPr lang="zh-CN" altLang="en-US" sz="1600" dirty="0">
              <a:solidFill>
                <a:srgbClr val="FF0000"/>
              </a:solidFill>
              <a:latin typeface="Microsoft YaHei Regular" panose="020B0503020204020204" charset="-122"/>
              <a:ea typeface="Microsoft YaHei Regular" panose="020B0503020204020204" charset="-122"/>
              <a:cs typeface="Helvetica Neue Light" panose="02000503000000020004" charset="0"/>
              <a:sym typeface="+mn-ea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5666740" y="1711960"/>
            <a:ext cx="592455" cy="245745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t" anchorCtr="0" compatLnSpc="1">
            <a:spAutoFit/>
          </a:bodyPr>
          <a:p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远离</a:t>
            </a:r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u</a:t>
            </a:r>
            <a:endParaRPr lang="en-US" altLang="zh-CN" sz="1600" dirty="0">
              <a:solidFill>
                <a:schemeClr val="accent6">
                  <a:lumMod val="75000"/>
                </a:schemeClr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315970" y="3285490"/>
            <a:ext cx="592455" cy="245745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t" anchorCtr="0" compatLnSpc="1">
            <a:spAutoFit/>
          </a:bodyPr>
          <a:p>
            <a:r>
              <a:rPr lang="zh-CN" altLang="en-US" sz="1600" dirty="0">
                <a:solidFill>
                  <a:srgbClr val="0070C0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靠近</a:t>
            </a:r>
            <a:r>
              <a:rPr lang="en-US" altLang="zh-CN" sz="1600" dirty="0">
                <a:solidFill>
                  <a:srgbClr val="0070C0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u</a:t>
            </a:r>
            <a:endParaRPr lang="en-US" altLang="zh-CN" sz="1600" dirty="0">
              <a:solidFill>
                <a:srgbClr val="0070C0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</p:txBody>
      </p:sp>
      <p:cxnSp>
        <p:nvCxnSpPr>
          <p:cNvPr id="3" name="Straight Connector 15"/>
          <p:cNvCxnSpPr/>
          <p:nvPr/>
        </p:nvCxnSpPr>
        <p:spPr>
          <a:xfrm flipV="1">
            <a:off x="3928156" y="2716426"/>
            <a:ext cx="643528" cy="20300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6638925" y="3415030"/>
            <a:ext cx="2023745" cy="591820"/>
          </a:xfrm>
          <a:prstGeom prst="rect">
            <a:avLst/>
          </a:prstGeom>
          <a:noFill/>
          <a:ln>
            <a:noFill/>
          </a:ln>
        </p:spPr>
        <p:txBody>
          <a:bodyPr vert="horz" wrap="square" lIns="61529" tIns="0" rIns="0" bIns="0" numCol="1" anchor="ctr" anchorCtr="0" compatLnSpc="1">
            <a:noAutofit/>
          </a:bodyPr>
          <a:p>
            <a:pPr algn="ctr"/>
            <a:r>
              <a:rPr lang="en-US" altLang="zh-CN" sz="1600" dirty="0" smtClean="0">
                <a:solidFill>
                  <a:srgbClr val="00B050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1</a:t>
            </a:r>
            <a:r>
              <a:rPr lang="zh-CN" altLang="en-US" sz="1600" dirty="0" smtClean="0">
                <a:solidFill>
                  <a:srgbClr val="00B050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， </a:t>
            </a:r>
            <a:r>
              <a:rPr lang="en-US" altLang="zh-CN" sz="1600" dirty="0" smtClean="0">
                <a:solidFill>
                  <a:srgbClr val="00B050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1/p</a:t>
            </a:r>
            <a:r>
              <a:rPr lang="zh-CN" altLang="en-US" sz="1600" dirty="0" smtClean="0">
                <a:solidFill>
                  <a:srgbClr val="00B050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以及</a:t>
            </a:r>
            <a:r>
              <a:rPr lang="en-US" altLang="zh-CN" sz="1600" dirty="0" smtClean="0">
                <a:solidFill>
                  <a:srgbClr val="00B050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1/q</a:t>
            </a:r>
            <a:r>
              <a:rPr lang="zh-CN" altLang="en-US" sz="1600" dirty="0" smtClean="0">
                <a:solidFill>
                  <a:srgbClr val="00B050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是未归一化的概率</a:t>
            </a:r>
            <a:endParaRPr lang="zh-CN" altLang="en-US" sz="1600" dirty="0" smtClean="0">
              <a:solidFill>
                <a:srgbClr val="00B050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14465" y="2072640"/>
            <a:ext cx="1858645" cy="118872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3307" y="254224"/>
            <a:ext cx="8518496" cy="500956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ym typeface="+mn-ea"/>
              </a:rPr>
              <a:t>Node Embedding</a:t>
            </a:r>
            <a:r>
              <a:rPr sz="2000" dirty="0">
                <a:sym typeface="+mn-ea"/>
              </a:rPr>
              <a:t>：小结</a:t>
            </a:r>
            <a:endParaRPr sz="2000" dirty="0"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03580" y="1094740"/>
            <a:ext cx="7041515" cy="4462780"/>
          </a:xfrm>
          <a:prstGeom prst="rect">
            <a:avLst/>
          </a:prstGeom>
          <a:noFill/>
          <a:ln>
            <a:noFill/>
          </a:ln>
        </p:spPr>
        <p:txBody>
          <a:bodyPr vert="horz" wrap="square" lIns="61529" tIns="0" rIns="0" bIns="0" numCol="1" anchor="t" anchorCtr="0" compatLnSpc="1">
            <a:spAutoFit/>
          </a:bodyPr>
          <a:p>
            <a:r>
              <a:rPr lang="zh-CN" altLang="en-US" sz="1600" dirty="0" smtClean="0">
                <a:solidFill>
                  <a:schemeClr val="tx1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出发点</a:t>
            </a:r>
            <a:r>
              <a:rPr lang="en-US" altLang="zh-CN" sz="1600" dirty="0" smtClean="0">
                <a:solidFill>
                  <a:schemeClr val="tx1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&amp;</a:t>
            </a:r>
            <a:r>
              <a:rPr lang="zh-CN" altLang="en-US" sz="1600" dirty="0" smtClean="0">
                <a:solidFill>
                  <a:schemeClr val="tx1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目标：</a:t>
            </a:r>
            <a:endParaRPr lang="zh-CN" altLang="en-US" sz="1600" dirty="0" smtClean="0">
              <a:solidFill>
                <a:schemeClr val="tx1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endParaRPr lang="zh-CN" altLang="en-US" sz="1600" dirty="0" smtClean="0">
              <a:solidFill>
                <a:schemeClr val="tx1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"/>
            </a:pPr>
            <a:r>
              <a:rPr lang="zh-CN" altLang="en-US" sz="16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找到网络节点的</a:t>
            </a:r>
            <a:r>
              <a:rPr lang="en-US" altLang="zh-CN" sz="16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embedding</a:t>
            </a:r>
            <a:r>
              <a:rPr lang="zh-CN" altLang="en-US" sz="16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表达，使得在原始网络空间相似的节点u和v，通过编码器，在向量空间也是相似的；</a:t>
            </a:r>
            <a:endParaRPr lang="zh-CN" altLang="en-US" sz="1600" dirty="0" smtClean="0">
              <a:solidFill>
                <a:schemeClr val="accent2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"/>
            </a:pPr>
            <a:endParaRPr lang="zh-CN" altLang="en-US" sz="1600" dirty="0" smtClean="0">
              <a:solidFill>
                <a:schemeClr val="accent2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16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Encoder</a:t>
            </a:r>
            <a:r>
              <a:rPr lang="zh-CN" altLang="en-US" sz="16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定义：</a:t>
            </a:r>
            <a:endParaRPr lang="zh-CN" altLang="en-US" sz="1600" dirty="0" smtClean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600" dirty="0" smtClean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"/>
            </a:pPr>
            <a:r>
              <a:rPr lang="zh-CN" altLang="en-US" sz="16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简单的查表方式【</a:t>
            </a:r>
            <a:r>
              <a:rPr lang="en-US" altLang="zh-CN" sz="16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Shallow Encoder</a:t>
            </a:r>
            <a:r>
              <a:rPr lang="zh-CN" altLang="en-US" sz="16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】，为每个节点随机初始化一个向量；</a:t>
            </a:r>
            <a:endParaRPr lang="zh-CN" altLang="en-US" sz="1600" dirty="0" smtClean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endParaRPr lang="zh-CN" altLang="en-US" sz="1600" dirty="0" smtClean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endParaRPr lang="zh-CN" altLang="en-US" sz="1600" dirty="0" smtClean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r>
              <a:rPr lang="zh-CN" altLang="en-US" sz="16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节点相似性（</a:t>
            </a:r>
            <a:r>
              <a:rPr lang="en-US" altLang="zh-CN" sz="16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similarity</a:t>
            </a:r>
            <a:r>
              <a:rPr lang="zh-CN" altLang="en-US" sz="16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函数定义）：</a:t>
            </a:r>
            <a:endParaRPr lang="zh-CN" altLang="en-US" sz="1600" dirty="0" smtClean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  <a:p>
            <a:endParaRPr lang="zh-CN" altLang="en-US" sz="1600" dirty="0" smtClean="0">
              <a:solidFill>
                <a:schemeClr val="accent2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"/>
            </a:pPr>
            <a:r>
              <a:rPr lang="zh-CN" altLang="en-US" sz="16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基于邻接矩阵相似；</a:t>
            </a:r>
            <a:endParaRPr lang="zh-CN" altLang="en-US" sz="1600" dirty="0" smtClean="0">
              <a:solidFill>
                <a:schemeClr val="accent2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"/>
            </a:pPr>
            <a:endParaRPr lang="zh-CN" altLang="en-US" sz="1600" dirty="0" smtClean="0">
              <a:solidFill>
                <a:schemeClr val="accent2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"/>
            </a:pPr>
            <a:r>
              <a:rPr lang="zh-CN" altLang="en-US" sz="16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基于</a:t>
            </a:r>
            <a:r>
              <a:rPr lang="en-US" altLang="zh-CN" sz="16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multi-hop</a:t>
            </a:r>
            <a:r>
              <a:rPr lang="zh-CN" altLang="en-US" sz="16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相似；</a:t>
            </a:r>
            <a:endParaRPr lang="zh-CN" altLang="en-US" sz="1600" dirty="0" smtClean="0">
              <a:solidFill>
                <a:schemeClr val="accent2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"/>
            </a:pPr>
            <a:endParaRPr lang="zh-CN" altLang="en-US" sz="1600" dirty="0" smtClean="0">
              <a:solidFill>
                <a:schemeClr val="accent2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"/>
            </a:pPr>
            <a:r>
              <a:rPr lang="zh-CN" altLang="en-US" sz="16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基于随机游走的方式；</a:t>
            </a:r>
            <a:endParaRPr lang="zh-CN" altLang="en-US" sz="1600" dirty="0" smtClean="0">
              <a:solidFill>
                <a:schemeClr val="accent2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800" dirty="0" smtClean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 Regular" panose="020B0503020204020204" charset="-122"/>
              <a:sym typeface="+mn-ea"/>
            </a:endParaRPr>
          </a:p>
        </p:txBody>
      </p:sp>
      <p:sp>
        <p:nvSpPr>
          <p:cNvPr id="25" name="矩形 24"/>
          <p:cNvSpPr/>
          <p:nvPr/>
        </p:nvSpPr>
        <p:spPr/>
      </p:sp>
      <p:sp>
        <p:nvSpPr>
          <p:cNvPr id="26" name="矩形 25"/>
          <p:cNvSpPr/>
          <p:nvPr/>
        </p:nvSpPr>
        <p:spPr/>
      </p:sp>
      <p:sp>
        <p:nvSpPr>
          <p:cNvPr id="27" name="矩形 26"/>
          <p:cNvSpPr/>
          <p:nvPr/>
        </p:nvSpPr>
        <p:spPr/>
      </p:sp>
      <p:sp>
        <p:nvSpPr>
          <p:cNvPr id="55" name="矩形 54"/>
          <p:cNvSpPr/>
          <p:nvPr/>
        </p:nvSpPr>
        <p:spPr/>
      </p:sp>
      <p:sp>
        <p:nvSpPr>
          <p:cNvPr id="56" name="矩形 55"/>
          <p:cNvSpPr/>
          <p:nvPr/>
        </p:nvSpPr>
        <p:spPr/>
      </p:sp>
      <p:sp>
        <p:nvSpPr>
          <p:cNvPr id="57" name="矩形 56"/>
          <p:cNvSpPr/>
          <p:nvPr/>
        </p:nvSpPr>
        <p:spPr/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3307" y="254224"/>
            <a:ext cx="8518496" cy="500956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ym typeface="+mn-ea"/>
              </a:rPr>
              <a:t>Node Embedding</a:t>
            </a:r>
            <a:r>
              <a:rPr sz="2000" dirty="0">
                <a:sym typeface="+mn-ea"/>
              </a:rPr>
              <a:t>：</a:t>
            </a:r>
            <a:endParaRPr sz="2000" dirty="0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06295" y="3849370"/>
            <a:ext cx="4726305" cy="1764030"/>
          </a:xfrm>
        </p:spPr>
      </p:sp>
      <p:sp>
        <p:nvSpPr>
          <p:cNvPr id="15" name="文本框 14"/>
          <p:cNvSpPr txBox="1"/>
          <p:nvPr/>
        </p:nvSpPr>
        <p:spPr>
          <a:xfrm>
            <a:off x="703580" y="1094740"/>
            <a:ext cx="7041515" cy="3446780"/>
          </a:xfrm>
          <a:prstGeom prst="rect">
            <a:avLst/>
          </a:prstGeom>
          <a:noFill/>
          <a:ln>
            <a:noFill/>
          </a:ln>
        </p:spPr>
        <p:txBody>
          <a:bodyPr vert="horz" wrap="square" lIns="61529" tIns="0" rIns="0" bIns="0" numCol="1" anchor="t" anchorCtr="0" compatLnSpc="1">
            <a:spAutoFit/>
          </a:bodyPr>
          <a:p>
            <a:r>
              <a:rPr lang="zh-CN" altLang="en-US" sz="1600" dirty="0" smtClean="0">
                <a:solidFill>
                  <a:schemeClr val="tx1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当前的</a:t>
            </a:r>
            <a:r>
              <a:rPr lang="en-US" altLang="zh-CN" sz="1600" dirty="0" smtClean="0">
                <a:solidFill>
                  <a:schemeClr val="tx1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Node Embedding</a:t>
            </a:r>
            <a:r>
              <a:rPr lang="zh-CN" altLang="en-US" sz="1600" dirty="0" smtClean="0">
                <a:solidFill>
                  <a:schemeClr val="tx1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方案的局限性：</a:t>
            </a:r>
            <a:endParaRPr lang="zh-CN" altLang="en-US" sz="1600" dirty="0" smtClean="0">
              <a:solidFill>
                <a:schemeClr val="tx1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endParaRPr lang="zh-CN" altLang="en-US" sz="1600" dirty="0" smtClean="0">
              <a:solidFill>
                <a:schemeClr val="tx1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endParaRPr lang="zh-CN" altLang="en-US" sz="1600" dirty="0" smtClean="0">
              <a:solidFill>
                <a:schemeClr val="tx1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"/>
            </a:pPr>
            <a:r>
              <a:rPr lang="zh-CN" altLang="en-US" sz="16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需要</a:t>
            </a:r>
            <a:r>
              <a:rPr lang="en-US" sz="16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O(|V|) </a:t>
            </a:r>
            <a:r>
              <a:rPr lang="zh-CN" altLang="en-US" sz="16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量级的参数，节点之间没有任何的参数共享，每个节点单独维护一个向量；</a:t>
            </a:r>
            <a:endParaRPr lang="zh-CN" altLang="en-US" sz="1600" dirty="0" smtClean="0">
              <a:solidFill>
                <a:schemeClr val="accent2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"/>
            </a:pPr>
            <a:endParaRPr lang="zh-CN" altLang="en-US" sz="1600" dirty="0" smtClean="0">
              <a:solidFill>
                <a:schemeClr val="accent2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"/>
            </a:pPr>
            <a:r>
              <a:rPr lang="en-US" sz="1600" dirty="0" err="1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Inductive&amp;</a:t>
            </a:r>
            <a:r>
              <a:rPr lang="en-US" sz="1600" dirty="0" err="1" smtClean="0">
                <a:solidFill>
                  <a:srgbClr val="FF0000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Transductive</a:t>
            </a:r>
            <a:r>
              <a:rPr lang="zh-CN" altLang="en-US" sz="1600" dirty="0" err="1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区别：对于一个新来的节点，无法通过已经训练的网络，得到新来节点的表达；</a:t>
            </a:r>
            <a:endParaRPr lang="zh-CN" altLang="en-US" sz="1600" dirty="0" err="1" smtClean="0">
              <a:solidFill>
                <a:schemeClr val="accent2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"/>
            </a:pPr>
            <a:endParaRPr lang="zh-CN" altLang="en-US" sz="1600" dirty="0" err="1" smtClean="0">
              <a:solidFill>
                <a:schemeClr val="accent2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"/>
            </a:pPr>
            <a:r>
              <a:rPr lang="zh-CN" altLang="en-US" sz="16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节点自身的信息得不到任何的使用，节点</a:t>
            </a:r>
            <a:r>
              <a:rPr lang="en-US" altLang="zh-CN" sz="16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embedding</a:t>
            </a:r>
            <a:r>
              <a:rPr lang="zh-CN" altLang="en-US" sz="16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学习到的是拓扑结构；</a:t>
            </a:r>
            <a:endParaRPr lang="zh-CN" altLang="en-US" sz="1600" dirty="0" smtClean="0">
              <a:solidFill>
                <a:schemeClr val="accent2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"/>
            </a:pPr>
            <a:endParaRPr lang="zh-CN" altLang="en-US" sz="1600" dirty="0" smtClean="0">
              <a:solidFill>
                <a:schemeClr val="accent2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"/>
            </a:pPr>
            <a:r>
              <a:rPr lang="en-US" altLang="zh-CN" sz="16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“</a:t>
            </a:r>
            <a:r>
              <a:rPr lang="en-US" altLang="zh-CN" sz="1600" dirty="0" smtClean="0">
                <a:solidFill>
                  <a:srgbClr val="FF0000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shallow</a:t>
            </a:r>
            <a:r>
              <a:rPr lang="en-US" altLang="zh-CN" sz="16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”</a:t>
            </a:r>
            <a:r>
              <a:rPr lang="zh-CN" altLang="en-US" sz="16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【查表】的</a:t>
            </a:r>
            <a:r>
              <a:rPr lang="en-US" altLang="zh-CN" sz="16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encoder</a:t>
            </a:r>
            <a:r>
              <a:rPr lang="zh-CN" altLang="en-US" sz="16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方式，限制了模型自身的表达；</a:t>
            </a:r>
            <a:endParaRPr lang="zh-CN" altLang="en-US" sz="1600" dirty="0" smtClean="0">
              <a:solidFill>
                <a:schemeClr val="accent2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"/>
            </a:pPr>
            <a:endParaRPr lang="zh-CN" altLang="en-US" sz="1600" dirty="0" smtClean="0">
              <a:solidFill>
                <a:schemeClr val="accent2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"/>
            </a:pPr>
            <a:endParaRPr lang="zh-CN" altLang="en-US" sz="1600" dirty="0" smtClean="0">
              <a:solidFill>
                <a:schemeClr val="accent2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</p:txBody>
      </p:sp>
      <p:sp>
        <p:nvSpPr>
          <p:cNvPr id="25" name="矩形 24"/>
          <p:cNvSpPr/>
          <p:nvPr/>
        </p:nvSpPr>
        <p:spPr/>
      </p:sp>
      <p:sp>
        <p:nvSpPr>
          <p:cNvPr id="26" name="矩形 25"/>
          <p:cNvSpPr/>
          <p:nvPr/>
        </p:nvSpPr>
        <p:spPr/>
      </p:sp>
      <p:sp>
        <p:nvSpPr>
          <p:cNvPr id="27" name="矩形 26"/>
          <p:cNvSpPr/>
          <p:nvPr/>
        </p:nvSpPr>
        <p:spPr/>
      </p:sp>
      <p:sp>
        <p:nvSpPr>
          <p:cNvPr id="55" name="矩形 54"/>
          <p:cNvSpPr/>
          <p:nvPr/>
        </p:nvSpPr>
        <p:spPr/>
      </p:sp>
      <p:sp>
        <p:nvSpPr>
          <p:cNvPr id="56" name="矩形 55"/>
          <p:cNvSpPr/>
          <p:nvPr/>
        </p:nvSpPr>
        <p:spPr/>
      </p:sp>
      <p:sp>
        <p:nvSpPr>
          <p:cNvPr id="57" name="矩形 56"/>
          <p:cNvSpPr/>
          <p:nvPr/>
        </p:nvSpPr>
        <p:spPr/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3307" y="254224"/>
            <a:ext cx="8518496" cy="500956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ym typeface="+mn-ea"/>
              </a:rPr>
              <a:t>Node Embedding</a:t>
            </a:r>
            <a:r>
              <a:rPr sz="2000" dirty="0">
                <a:sym typeface="+mn-ea"/>
              </a:rPr>
              <a:t>：</a:t>
            </a:r>
            <a:r>
              <a:rPr lang="en-US" altLang="zh-CN" sz="2000" dirty="0">
                <a:sym typeface="+mn-ea"/>
              </a:rPr>
              <a:t>From 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Shallow </a:t>
            </a:r>
            <a:r>
              <a:rPr lang="en-US" altLang="zh-CN" sz="2000" dirty="0">
                <a:sym typeface="+mn-ea"/>
              </a:rPr>
              <a:t>to 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Deep</a:t>
            </a:r>
            <a:endParaRPr lang="en-US" altLang="zh-CN" sz="2000" dirty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25" name="矩形 24"/>
          <p:cNvSpPr/>
          <p:nvPr/>
        </p:nvSpPr>
        <p:spPr/>
      </p:sp>
      <p:sp>
        <p:nvSpPr>
          <p:cNvPr id="26" name="矩形 25"/>
          <p:cNvSpPr/>
          <p:nvPr/>
        </p:nvSpPr>
        <p:spPr/>
      </p:sp>
      <p:sp>
        <p:nvSpPr>
          <p:cNvPr id="27" name="矩形 26"/>
          <p:cNvSpPr/>
          <p:nvPr/>
        </p:nvSpPr>
        <p:spPr/>
      </p:sp>
      <p:sp>
        <p:nvSpPr>
          <p:cNvPr id="55" name="矩形 54"/>
          <p:cNvSpPr/>
          <p:nvPr/>
        </p:nvSpPr>
        <p:spPr/>
      </p:sp>
      <p:sp>
        <p:nvSpPr>
          <p:cNvPr id="56" name="矩形 55"/>
          <p:cNvSpPr/>
          <p:nvPr/>
        </p:nvSpPr>
        <p:spPr/>
      </p:sp>
      <p:sp>
        <p:nvSpPr>
          <p:cNvPr id="57" name="矩形 56"/>
          <p:cNvSpPr/>
          <p:nvPr/>
        </p:nvSpPr>
        <p:spPr/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25925" y="1890395"/>
            <a:ext cx="2190115" cy="3975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37005" y="1935480"/>
            <a:ext cx="2459355" cy="307340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t" anchorCtr="0" compatLnSpc="1">
            <a:spAutoFit/>
          </a:bodyPr>
          <a:p>
            <a:r>
              <a:rPr lang="en-US" altLang="zh-CN" sz="2000" dirty="0">
                <a:sym typeface="+mn-ea"/>
              </a:rPr>
              <a:t>Node Embedding</a:t>
            </a:r>
            <a:r>
              <a:rPr lang="zh-CN" altLang="en-US" sz="2000" dirty="0">
                <a:sym typeface="+mn-ea"/>
              </a:rPr>
              <a:t>：</a:t>
            </a:r>
            <a:endParaRPr lang="zh-CN" altLang="en-US" sz="2000" dirty="0" smtClean="0">
              <a:latin typeface="黑体" panose="02010600030101010101" charset="-122"/>
              <a:ea typeface="黑体" panose="02010600030101010101" charset="-122"/>
              <a:cs typeface="黑体" panose="02010600030101010101" charset="-122"/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959" y="3720622"/>
            <a:ext cx="1841500" cy="469900"/>
          </a:xfrm>
          <a:prstGeom prst="rect">
            <a:avLst/>
          </a:prstGeom>
        </p:spPr>
      </p:pic>
      <p:sp>
        <p:nvSpPr>
          <p:cNvPr id="4" name="TextBox 11"/>
          <p:cNvSpPr txBox="1"/>
          <p:nvPr/>
        </p:nvSpPr>
        <p:spPr>
          <a:xfrm>
            <a:off x="3545459" y="3612672"/>
            <a:ext cx="3429000" cy="685800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rtlCol="0" anchor="t" anchorCtr="0">
            <a:noAutofit/>
          </a:bodyPr>
          <a:p>
            <a:pPr algn="ctr"/>
            <a:r>
              <a:rPr lang="zh-CN" altLang="en-US" sz="2000" dirty="0">
                <a:solidFill>
                  <a:schemeClr val="tx1"/>
                </a:solidFill>
                <a:latin typeface="Microsoft YaHei Regular" panose="020B0503020204020204" charset="-122"/>
                <a:ea typeface="Microsoft YaHei Regular" panose="020B0503020204020204" charset="-122"/>
                <a:cs typeface="Helvetica Neue Light" panose="02000503000000020004" charset="0"/>
                <a:sym typeface="Open Sans"/>
              </a:rPr>
              <a:t>定义成复杂的函数表达，比如</a:t>
            </a:r>
            <a:r>
              <a:rPr lang="zh-CN" altLang="en-US" sz="2000" dirty="0">
                <a:solidFill>
                  <a:srgbClr val="FF0000"/>
                </a:solidFill>
                <a:latin typeface="Microsoft YaHei Regular" panose="020B0503020204020204" charset="-122"/>
                <a:ea typeface="Microsoft YaHei Regular" panose="020B0503020204020204" charset="-122"/>
                <a:cs typeface="Helvetica Neue Light" panose="02000503000000020004" charset="0"/>
                <a:sym typeface="Open Sans"/>
              </a:rPr>
              <a:t>深度神经网络</a:t>
            </a:r>
            <a:endParaRPr lang="zh-CN" altLang="en-US" sz="2000" dirty="0">
              <a:solidFill>
                <a:srgbClr val="FF0000"/>
              </a:solidFill>
              <a:latin typeface="Microsoft YaHei Regular" panose="020B0503020204020204" charset="-122"/>
              <a:ea typeface="Microsoft YaHei Regular" panose="020B0503020204020204" charset="-122"/>
              <a:cs typeface="Helvetica Neue Light" panose="02000503000000020004" charset="0"/>
              <a:sym typeface="Open San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zh-CN" altLang="en-US" sz="2800" dirty="0"/>
              <a:t>目录</a:t>
            </a:r>
            <a:endParaRPr lang="zh-CN" altLang="en-US" sz="28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170110"/>
            <a:ext cx="138564" cy="231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spAutoFit/>
          </a:bodyPr>
          <a:lstStyle/>
          <a:p>
            <a:endParaRPr lang="zh-CN" altLang="en-US" sz="1055">
              <a:latin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980063" y="903013"/>
            <a:ext cx="6622516" cy="4417630"/>
            <a:chOff x="980063" y="903013"/>
            <a:chExt cx="6622516" cy="4417630"/>
          </a:xfrm>
        </p:grpSpPr>
        <p:sp>
          <p:nvSpPr>
            <p:cNvPr id="27" name="标题 2"/>
            <p:cNvSpPr txBox="1"/>
            <p:nvPr/>
          </p:nvSpPr>
          <p:spPr>
            <a:xfrm>
              <a:off x="980063" y="903013"/>
              <a:ext cx="5370269" cy="432197"/>
            </a:xfrm>
            <a:prstGeom prst="rect">
              <a:avLst/>
            </a:prstGeom>
          </p:spPr>
          <p:txBody>
            <a:bodyPr vert="horz" lIns="68580" tIns="34290" rIns="68580" bIns="3429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27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05907" y="1276352"/>
              <a:ext cx="6296672" cy="504000"/>
            </a:xfrm>
            <a:prstGeom prst="rect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任意多边形 6"/>
            <p:cNvSpPr/>
            <p:nvPr/>
          </p:nvSpPr>
          <p:spPr>
            <a:xfrm>
              <a:off x="1620740" y="981152"/>
              <a:ext cx="4407671" cy="590400"/>
            </a:xfrm>
            <a:custGeom>
              <a:avLst/>
              <a:gdLst>
                <a:gd name="connsiteX0" fmla="*/ 0 w 4407671"/>
                <a:gd name="connsiteY0" fmla="*/ 98402 h 590400"/>
                <a:gd name="connsiteX1" fmla="*/ 98402 w 4407671"/>
                <a:gd name="connsiteY1" fmla="*/ 0 h 590400"/>
                <a:gd name="connsiteX2" fmla="*/ 4309269 w 4407671"/>
                <a:gd name="connsiteY2" fmla="*/ 0 h 590400"/>
                <a:gd name="connsiteX3" fmla="*/ 4407671 w 4407671"/>
                <a:gd name="connsiteY3" fmla="*/ 98402 h 590400"/>
                <a:gd name="connsiteX4" fmla="*/ 4407671 w 4407671"/>
                <a:gd name="connsiteY4" fmla="*/ 491998 h 590400"/>
                <a:gd name="connsiteX5" fmla="*/ 4309269 w 4407671"/>
                <a:gd name="connsiteY5" fmla="*/ 590400 h 590400"/>
                <a:gd name="connsiteX6" fmla="*/ 98402 w 4407671"/>
                <a:gd name="connsiteY6" fmla="*/ 590400 h 590400"/>
                <a:gd name="connsiteX7" fmla="*/ 0 w 4407671"/>
                <a:gd name="connsiteY7" fmla="*/ 491998 h 590400"/>
                <a:gd name="connsiteX8" fmla="*/ 0 w 4407671"/>
                <a:gd name="connsiteY8" fmla="*/ 98402 h 5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07671" h="590400">
                  <a:moveTo>
                    <a:pt x="0" y="98402"/>
                  </a:moveTo>
                  <a:cubicBezTo>
                    <a:pt x="0" y="44056"/>
                    <a:pt x="44056" y="0"/>
                    <a:pt x="98402" y="0"/>
                  </a:cubicBezTo>
                  <a:lnTo>
                    <a:pt x="4309269" y="0"/>
                  </a:lnTo>
                  <a:cubicBezTo>
                    <a:pt x="4363615" y="0"/>
                    <a:pt x="4407671" y="44056"/>
                    <a:pt x="4407671" y="98402"/>
                  </a:cubicBezTo>
                  <a:lnTo>
                    <a:pt x="4407671" y="491998"/>
                  </a:lnTo>
                  <a:cubicBezTo>
                    <a:pt x="4407671" y="546344"/>
                    <a:pt x="4363615" y="590400"/>
                    <a:pt x="4309269" y="590400"/>
                  </a:cubicBezTo>
                  <a:lnTo>
                    <a:pt x="98402" y="590400"/>
                  </a:lnTo>
                  <a:cubicBezTo>
                    <a:pt x="44056" y="590400"/>
                    <a:pt x="0" y="546344"/>
                    <a:pt x="0" y="491998"/>
                  </a:cubicBezTo>
                  <a:lnTo>
                    <a:pt x="0" y="9840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5420" tIns="28821" rIns="195420" bIns="28821" numCol="1" spcCol="1270" anchor="ctr" anchorCtr="0">
              <a:noAutofit/>
            </a:bodyPr>
            <a:lstStyle/>
            <a:p>
              <a:pPr lvl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000" kern="1200" dirty="0">
                  <a:latin typeface="+mn-ea"/>
                  <a:ea typeface="+mn-ea"/>
                </a:rPr>
                <a:t>Graph</a:t>
              </a:r>
              <a:r>
                <a:rPr lang="zh-CN" altLang="en-US" sz="2000" kern="1200" dirty="0">
                  <a:latin typeface="+mn-ea"/>
                  <a:ea typeface="+mn-ea"/>
                </a:rPr>
                <a:t>相关概念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305907" y="2183553"/>
              <a:ext cx="6296672" cy="504000"/>
            </a:xfrm>
            <a:prstGeom prst="rect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1620740" y="1888353"/>
              <a:ext cx="4407671" cy="590400"/>
            </a:xfrm>
            <a:custGeom>
              <a:avLst/>
              <a:gdLst>
                <a:gd name="connsiteX0" fmla="*/ 0 w 4407671"/>
                <a:gd name="connsiteY0" fmla="*/ 98402 h 590400"/>
                <a:gd name="connsiteX1" fmla="*/ 98402 w 4407671"/>
                <a:gd name="connsiteY1" fmla="*/ 0 h 590400"/>
                <a:gd name="connsiteX2" fmla="*/ 4309269 w 4407671"/>
                <a:gd name="connsiteY2" fmla="*/ 0 h 590400"/>
                <a:gd name="connsiteX3" fmla="*/ 4407671 w 4407671"/>
                <a:gd name="connsiteY3" fmla="*/ 98402 h 590400"/>
                <a:gd name="connsiteX4" fmla="*/ 4407671 w 4407671"/>
                <a:gd name="connsiteY4" fmla="*/ 491998 h 590400"/>
                <a:gd name="connsiteX5" fmla="*/ 4309269 w 4407671"/>
                <a:gd name="connsiteY5" fmla="*/ 590400 h 590400"/>
                <a:gd name="connsiteX6" fmla="*/ 98402 w 4407671"/>
                <a:gd name="connsiteY6" fmla="*/ 590400 h 590400"/>
                <a:gd name="connsiteX7" fmla="*/ 0 w 4407671"/>
                <a:gd name="connsiteY7" fmla="*/ 491998 h 590400"/>
                <a:gd name="connsiteX8" fmla="*/ 0 w 4407671"/>
                <a:gd name="connsiteY8" fmla="*/ 98402 h 5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07671" h="590400">
                  <a:moveTo>
                    <a:pt x="0" y="98402"/>
                  </a:moveTo>
                  <a:cubicBezTo>
                    <a:pt x="0" y="44056"/>
                    <a:pt x="44056" y="0"/>
                    <a:pt x="98402" y="0"/>
                  </a:cubicBezTo>
                  <a:lnTo>
                    <a:pt x="4309269" y="0"/>
                  </a:lnTo>
                  <a:cubicBezTo>
                    <a:pt x="4363615" y="0"/>
                    <a:pt x="4407671" y="44056"/>
                    <a:pt x="4407671" y="98402"/>
                  </a:cubicBezTo>
                  <a:lnTo>
                    <a:pt x="4407671" y="491998"/>
                  </a:lnTo>
                  <a:cubicBezTo>
                    <a:pt x="4407671" y="546344"/>
                    <a:pt x="4363615" y="590400"/>
                    <a:pt x="4309269" y="590400"/>
                  </a:cubicBezTo>
                  <a:lnTo>
                    <a:pt x="98402" y="590400"/>
                  </a:lnTo>
                  <a:cubicBezTo>
                    <a:pt x="44056" y="590400"/>
                    <a:pt x="0" y="546344"/>
                    <a:pt x="0" y="491998"/>
                  </a:cubicBezTo>
                  <a:lnTo>
                    <a:pt x="0" y="9840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5420" tIns="28821" rIns="195420" bIns="28821" numCol="1" spcCol="1270" anchor="ctr" anchorCtr="0">
              <a:noAutofit/>
            </a:bodyPr>
            <a:lstStyle/>
            <a:p>
              <a:pPr lvl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0" kern="1200" dirty="0">
                  <a:solidFill>
                    <a:schemeClr val="bg1"/>
                  </a:solidFill>
                </a:rPr>
                <a:t>Node</a:t>
              </a:r>
              <a:r>
                <a:rPr lang="en-US" altLang="zh-CN" sz="2000" b="0" kern="1200" dirty="0">
                  <a:solidFill>
                    <a:schemeClr val="bg1"/>
                  </a:solidFill>
                </a:rPr>
                <a:t> Embedding</a:t>
              </a:r>
              <a:endParaRPr lang="en-US" altLang="zh-CN" sz="2000" b="0" kern="1200" dirty="0">
                <a:solidFill>
                  <a:schemeClr val="bg1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305907" y="3909443"/>
              <a:ext cx="6296672" cy="504000"/>
            </a:xfrm>
            <a:prstGeom prst="rect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1620739" y="3679919"/>
              <a:ext cx="4407671" cy="590400"/>
            </a:xfrm>
            <a:custGeom>
              <a:avLst/>
              <a:gdLst>
                <a:gd name="connsiteX0" fmla="*/ 0 w 4407671"/>
                <a:gd name="connsiteY0" fmla="*/ 98402 h 590400"/>
                <a:gd name="connsiteX1" fmla="*/ 98402 w 4407671"/>
                <a:gd name="connsiteY1" fmla="*/ 0 h 590400"/>
                <a:gd name="connsiteX2" fmla="*/ 4309269 w 4407671"/>
                <a:gd name="connsiteY2" fmla="*/ 0 h 590400"/>
                <a:gd name="connsiteX3" fmla="*/ 4407671 w 4407671"/>
                <a:gd name="connsiteY3" fmla="*/ 98402 h 590400"/>
                <a:gd name="connsiteX4" fmla="*/ 4407671 w 4407671"/>
                <a:gd name="connsiteY4" fmla="*/ 491998 h 590400"/>
                <a:gd name="connsiteX5" fmla="*/ 4309269 w 4407671"/>
                <a:gd name="connsiteY5" fmla="*/ 590400 h 590400"/>
                <a:gd name="connsiteX6" fmla="*/ 98402 w 4407671"/>
                <a:gd name="connsiteY6" fmla="*/ 590400 h 590400"/>
                <a:gd name="connsiteX7" fmla="*/ 0 w 4407671"/>
                <a:gd name="connsiteY7" fmla="*/ 491998 h 590400"/>
                <a:gd name="connsiteX8" fmla="*/ 0 w 4407671"/>
                <a:gd name="connsiteY8" fmla="*/ 98402 h 5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07671" h="590400">
                  <a:moveTo>
                    <a:pt x="0" y="98402"/>
                  </a:moveTo>
                  <a:cubicBezTo>
                    <a:pt x="0" y="44056"/>
                    <a:pt x="44056" y="0"/>
                    <a:pt x="98402" y="0"/>
                  </a:cubicBezTo>
                  <a:lnTo>
                    <a:pt x="4309269" y="0"/>
                  </a:lnTo>
                  <a:cubicBezTo>
                    <a:pt x="4363615" y="0"/>
                    <a:pt x="4407671" y="44056"/>
                    <a:pt x="4407671" y="98402"/>
                  </a:cubicBezTo>
                  <a:lnTo>
                    <a:pt x="4407671" y="491998"/>
                  </a:lnTo>
                  <a:cubicBezTo>
                    <a:pt x="4407671" y="546344"/>
                    <a:pt x="4363615" y="590400"/>
                    <a:pt x="4309269" y="590400"/>
                  </a:cubicBezTo>
                  <a:lnTo>
                    <a:pt x="98402" y="590400"/>
                  </a:lnTo>
                  <a:cubicBezTo>
                    <a:pt x="44056" y="590400"/>
                    <a:pt x="0" y="546344"/>
                    <a:pt x="0" y="491998"/>
                  </a:cubicBezTo>
                  <a:lnTo>
                    <a:pt x="0" y="9840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5420" tIns="28821" rIns="195420" bIns="28821" numCol="1" spcCol="1270" anchor="ctr" anchorCtr="0">
              <a:noAutofit/>
            </a:bodyPr>
            <a:lstStyle/>
            <a:p>
              <a:pPr lvl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0" kern="1200" dirty="0"/>
                <a:t>NLP</a:t>
              </a:r>
              <a:r>
                <a:rPr lang="zh-CN" altLang="en-US" sz="2000" b="0" kern="1200" dirty="0"/>
                <a:t>相关应用</a:t>
              </a:r>
              <a:endParaRPr lang="zh-CN" altLang="en-US" sz="2000" b="0" kern="1200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1305907" y="4816643"/>
              <a:ext cx="6296672" cy="504000"/>
            </a:xfrm>
            <a:prstGeom prst="rect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620740" y="4521443"/>
              <a:ext cx="4407671" cy="590400"/>
            </a:xfrm>
            <a:custGeom>
              <a:avLst/>
              <a:gdLst>
                <a:gd name="connsiteX0" fmla="*/ 0 w 4407671"/>
                <a:gd name="connsiteY0" fmla="*/ 98402 h 590400"/>
                <a:gd name="connsiteX1" fmla="*/ 98402 w 4407671"/>
                <a:gd name="connsiteY1" fmla="*/ 0 h 590400"/>
                <a:gd name="connsiteX2" fmla="*/ 4309269 w 4407671"/>
                <a:gd name="connsiteY2" fmla="*/ 0 h 590400"/>
                <a:gd name="connsiteX3" fmla="*/ 4407671 w 4407671"/>
                <a:gd name="connsiteY3" fmla="*/ 98402 h 590400"/>
                <a:gd name="connsiteX4" fmla="*/ 4407671 w 4407671"/>
                <a:gd name="connsiteY4" fmla="*/ 491998 h 590400"/>
                <a:gd name="connsiteX5" fmla="*/ 4309269 w 4407671"/>
                <a:gd name="connsiteY5" fmla="*/ 590400 h 590400"/>
                <a:gd name="connsiteX6" fmla="*/ 98402 w 4407671"/>
                <a:gd name="connsiteY6" fmla="*/ 590400 h 590400"/>
                <a:gd name="connsiteX7" fmla="*/ 0 w 4407671"/>
                <a:gd name="connsiteY7" fmla="*/ 491998 h 590400"/>
                <a:gd name="connsiteX8" fmla="*/ 0 w 4407671"/>
                <a:gd name="connsiteY8" fmla="*/ 98402 h 5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07671" h="590400">
                  <a:moveTo>
                    <a:pt x="0" y="98402"/>
                  </a:moveTo>
                  <a:cubicBezTo>
                    <a:pt x="0" y="44056"/>
                    <a:pt x="44056" y="0"/>
                    <a:pt x="98402" y="0"/>
                  </a:cubicBezTo>
                  <a:lnTo>
                    <a:pt x="4309269" y="0"/>
                  </a:lnTo>
                  <a:cubicBezTo>
                    <a:pt x="4363615" y="0"/>
                    <a:pt x="4407671" y="44056"/>
                    <a:pt x="4407671" y="98402"/>
                  </a:cubicBezTo>
                  <a:lnTo>
                    <a:pt x="4407671" y="491998"/>
                  </a:lnTo>
                  <a:cubicBezTo>
                    <a:pt x="4407671" y="546344"/>
                    <a:pt x="4363615" y="590400"/>
                    <a:pt x="4309269" y="590400"/>
                  </a:cubicBezTo>
                  <a:lnTo>
                    <a:pt x="98402" y="590400"/>
                  </a:lnTo>
                  <a:cubicBezTo>
                    <a:pt x="44056" y="590400"/>
                    <a:pt x="0" y="546344"/>
                    <a:pt x="0" y="491998"/>
                  </a:cubicBezTo>
                  <a:lnTo>
                    <a:pt x="0" y="9840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5420" tIns="28821" rIns="195420" bIns="28821" numCol="1" spcCol="1270" anchor="ctr" anchorCtr="0">
              <a:noAutofit/>
            </a:bodyPr>
            <a:lstStyle/>
            <a:p>
              <a:pPr lvl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讨论</a:t>
              </a:r>
              <a:endParaRPr lang="en-US" altLang="zh-CN" sz="2000" kern="1200" dirty="0">
                <a:latin typeface="+mn-ea"/>
                <a:ea typeface="+mn-ea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305907" y="3002243"/>
              <a:ext cx="6296672" cy="504000"/>
            </a:xfrm>
            <a:prstGeom prst="rect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1620738" y="2804184"/>
              <a:ext cx="4407671" cy="590400"/>
            </a:xfrm>
            <a:custGeom>
              <a:avLst/>
              <a:gdLst>
                <a:gd name="connsiteX0" fmla="*/ 0 w 4407671"/>
                <a:gd name="connsiteY0" fmla="*/ 98402 h 590400"/>
                <a:gd name="connsiteX1" fmla="*/ 98402 w 4407671"/>
                <a:gd name="connsiteY1" fmla="*/ 0 h 590400"/>
                <a:gd name="connsiteX2" fmla="*/ 4309269 w 4407671"/>
                <a:gd name="connsiteY2" fmla="*/ 0 h 590400"/>
                <a:gd name="connsiteX3" fmla="*/ 4407671 w 4407671"/>
                <a:gd name="connsiteY3" fmla="*/ 98402 h 590400"/>
                <a:gd name="connsiteX4" fmla="*/ 4407671 w 4407671"/>
                <a:gd name="connsiteY4" fmla="*/ 491998 h 590400"/>
                <a:gd name="connsiteX5" fmla="*/ 4309269 w 4407671"/>
                <a:gd name="connsiteY5" fmla="*/ 590400 h 590400"/>
                <a:gd name="connsiteX6" fmla="*/ 98402 w 4407671"/>
                <a:gd name="connsiteY6" fmla="*/ 590400 h 590400"/>
                <a:gd name="connsiteX7" fmla="*/ 0 w 4407671"/>
                <a:gd name="connsiteY7" fmla="*/ 491998 h 590400"/>
                <a:gd name="connsiteX8" fmla="*/ 0 w 4407671"/>
                <a:gd name="connsiteY8" fmla="*/ 98402 h 5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07671" h="590400">
                  <a:moveTo>
                    <a:pt x="0" y="98402"/>
                  </a:moveTo>
                  <a:cubicBezTo>
                    <a:pt x="0" y="44056"/>
                    <a:pt x="44056" y="0"/>
                    <a:pt x="98402" y="0"/>
                  </a:cubicBezTo>
                  <a:lnTo>
                    <a:pt x="4309269" y="0"/>
                  </a:lnTo>
                  <a:cubicBezTo>
                    <a:pt x="4363615" y="0"/>
                    <a:pt x="4407671" y="44056"/>
                    <a:pt x="4407671" y="98402"/>
                  </a:cubicBezTo>
                  <a:lnTo>
                    <a:pt x="4407671" y="491998"/>
                  </a:lnTo>
                  <a:cubicBezTo>
                    <a:pt x="4407671" y="546344"/>
                    <a:pt x="4363615" y="590400"/>
                    <a:pt x="4309269" y="590400"/>
                  </a:cubicBezTo>
                  <a:lnTo>
                    <a:pt x="98402" y="590400"/>
                  </a:lnTo>
                  <a:cubicBezTo>
                    <a:pt x="44056" y="590400"/>
                    <a:pt x="0" y="546344"/>
                    <a:pt x="0" y="491998"/>
                  </a:cubicBezTo>
                  <a:lnTo>
                    <a:pt x="0" y="9840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5420" tIns="28821" rIns="195420" bIns="28821" numCol="1" spcCol="1270" anchor="ctr" anchorCtr="0">
              <a:noAutofit/>
            </a:bodyPr>
            <a:lstStyle/>
            <a:p>
              <a:pPr lvl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000" b="0" kern="1200" dirty="0">
                  <a:solidFill>
                    <a:srgbClr val="FF0000"/>
                  </a:solidFill>
                </a:rPr>
                <a:t>Graph Neural Network</a:t>
              </a:r>
              <a:endParaRPr lang="en-US" altLang="zh-CN" sz="2000" b="0" kern="1200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3307" y="227554"/>
            <a:ext cx="8518496" cy="500956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ym typeface="+mn-ea"/>
              </a:rPr>
              <a:t>Graph Neural Network</a:t>
            </a:r>
            <a:r>
              <a:rPr sz="2000" dirty="0">
                <a:sym typeface="+mn-ea"/>
              </a:rPr>
              <a:t>：数学定义</a:t>
            </a:r>
            <a:endParaRPr sz="2000" dirty="0">
              <a:sym typeface="+mn-ea"/>
            </a:endParaRPr>
          </a:p>
        </p:txBody>
      </p:sp>
      <p:sp>
        <p:nvSpPr>
          <p:cNvPr id="5" name="矩形 4"/>
          <p:cNvSpPr/>
          <p:nvPr/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457835" y="854710"/>
                <a:ext cx="7396480" cy="42024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61529" tIns="0" rIns="0" bIns="0" numCol="1" anchor="t" anchorCtr="0" compatLnSpc="1">
                <a:spAutoFit/>
              </a:bodyPr>
              <a:p>
                <a:r>
                  <a:rPr lang="zh-CN" altLang="en-US" sz="1800" dirty="0">
                    <a:latin typeface="Microsoft YaHei Regular" panose="020B0503020204020204" charset="-122"/>
                    <a:ea typeface="Microsoft YaHei Regular" panose="020B0503020204020204" charset="-122"/>
                    <a:cs typeface="Microsoft YaHei Regular" panose="020B0503020204020204" charset="-122"/>
                    <a:sym typeface="+mn-ea"/>
                  </a:rPr>
                  <a:t>给定一个</a:t>
                </a:r>
                <a:r>
                  <a:rPr lang="en-US" sz="1800" dirty="0">
                    <a:latin typeface="Microsoft YaHei Regular" panose="020B0503020204020204" charset="-122"/>
                    <a:ea typeface="Microsoft YaHei Regular" panose="020B0503020204020204" charset="-122"/>
                    <a:cs typeface="Microsoft YaHei Regular" panose="020B0503020204020204" charset="-122"/>
                    <a:sym typeface="+mn-ea"/>
                  </a:rPr>
                  <a:t>G: </a:t>
                </a:r>
                <a:endParaRPr lang="en-US" sz="1800" dirty="0">
                  <a:latin typeface="Microsoft YaHei Regular" panose="020B0503020204020204" charset="-122"/>
                  <a:ea typeface="Microsoft YaHei Regular" panose="020B0503020204020204" charset="-122"/>
                  <a:cs typeface="Microsoft YaHei Regular" panose="020B0503020204020204" charset="-122"/>
                  <a:sym typeface="+mn-ea"/>
                </a:endParaRPr>
              </a:p>
              <a:p>
                <a:endParaRPr lang="en-US" sz="1800" dirty="0">
                  <a:latin typeface="Microsoft YaHei Regular" panose="020B0503020204020204" charset="-122"/>
                  <a:ea typeface="Microsoft YaHei Regular" panose="020B0503020204020204" charset="-122"/>
                  <a:cs typeface="Microsoft YaHei Regular" panose="020B0503020204020204" charset="-122"/>
                </a:endParaRPr>
              </a:p>
              <a:p>
                <a:pPr marL="179705" lvl="1" indent="-285750" fontAlgn="auto">
                  <a:buFont typeface="Wingdings" panose="05000000000000000000" charset="0"/>
                  <a:buChar char=""/>
                </a:pPr>
                <a:r>
                  <a:rPr lang="en-US" sz="1800" dirty="0">
                    <a:latin typeface="Microsoft YaHei Regular" panose="020B0503020204020204" charset="-122"/>
                    <a:ea typeface="Microsoft YaHei Regular" panose="020B0503020204020204" charset="-122"/>
                    <a:cs typeface="Microsoft YaHei Regular" panose="020B0503020204020204" charset="-122"/>
                    <a:sym typeface="+mn-ea"/>
                  </a:rPr>
                  <a:t>V </a:t>
                </a:r>
                <a:r>
                  <a:rPr lang="zh-CN" altLang="en-US" sz="1800" dirty="0">
                    <a:latin typeface="Microsoft YaHei Regular" panose="020B0503020204020204" charset="-122"/>
                    <a:ea typeface="Microsoft YaHei Regular" panose="020B0503020204020204" charset="-122"/>
                    <a:cs typeface="Microsoft YaHei Regular" panose="020B0503020204020204" charset="-122"/>
                    <a:sym typeface="+mn-ea"/>
                  </a:rPr>
                  <a:t>是所有的节点集合；</a:t>
                </a:r>
                <a:endParaRPr lang="zh-CN" altLang="en-US" sz="1800" dirty="0">
                  <a:latin typeface="Microsoft YaHei Regular" panose="020B0503020204020204" charset="-122"/>
                  <a:ea typeface="Microsoft YaHei Regular" panose="020B0503020204020204" charset="-122"/>
                  <a:cs typeface="Microsoft YaHei Regular" panose="020B0503020204020204" charset="-122"/>
                  <a:sym typeface="+mn-ea"/>
                </a:endParaRPr>
              </a:p>
              <a:p>
                <a:pPr marL="179705" lvl="1" indent="-285750" fontAlgn="auto">
                  <a:buFont typeface="Wingdings" panose="05000000000000000000" charset="0"/>
                  <a:buChar char=""/>
                </a:pPr>
                <a:endParaRPr lang="en-US" sz="1800" dirty="0">
                  <a:latin typeface="Microsoft YaHei Regular" panose="020B0503020204020204" charset="-122"/>
                  <a:ea typeface="Microsoft YaHei Regular" panose="020B0503020204020204" charset="-122"/>
                  <a:cs typeface="Microsoft YaHei Regular" panose="020B0503020204020204" charset="-122"/>
                </a:endParaRPr>
              </a:p>
              <a:p>
                <a:pPr marL="179705" lvl="1" indent="-285750" fontAlgn="auto">
                  <a:buFont typeface="Wingdings" panose="05000000000000000000" charset="0"/>
                  <a:buChar char=""/>
                </a:pPr>
                <a:r>
                  <a:rPr lang="en-US" sz="1800" dirty="0">
                    <a:latin typeface="Microsoft YaHei Regular" panose="020B0503020204020204" charset="-122"/>
                    <a:ea typeface="Microsoft YaHei Regular" panose="020B0503020204020204" charset="-122"/>
                    <a:cs typeface="Microsoft YaHei Regular" panose="020B0503020204020204" charset="-122"/>
                    <a:sym typeface="+mn-ea"/>
                  </a:rPr>
                  <a:t>A </a:t>
                </a:r>
                <a:r>
                  <a:rPr lang="zh-CN" altLang="en-US" sz="1800" dirty="0">
                    <a:latin typeface="Microsoft YaHei Regular" panose="020B0503020204020204" charset="-122"/>
                    <a:ea typeface="Microsoft YaHei Regular" panose="020B0503020204020204" charset="-122"/>
                    <a:cs typeface="Microsoft YaHei Regular" panose="020B0503020204020204" charset="-122"/>
                    <a:sym typeface="+mn-ea"/>
                  </a:rPr>
                  <a:t>是</a:t>
                </a:r>
                <a:r>
                  <a:rPr lang="en-US" altLang="zh-CN" sz="1800" dirty="0">
                    <a:latin typeface="Microsoft YaHei Regular" panose="020B0503020204020204" charset="-122"/>
                    <a:ea typeface="Microsoft YaHei Regular" panose="020B0503020204020204" charset="-122"/>
                    <a:cs typeface="Microsoft YaHei Regular" panose="020B0503020204020204" charset="-122"/>
                    <a:sym typeface="+mn-ea"/>
                  </a:rPr>
                  <a:t>G</a:t>
                </a:r>
                <a:r>
                  <a:rPr lang="zh-CN" altLang="en-US" sz="1800" dirty="0">
                    <a:latin typeface="Microsoft YaHei Regular" panose="020B0503020204020204" charset="-122"/>
                    <a:ea typeface="Microsoft YaHei Regular" panose="020B0503020204020204" charset="-122"/>
                    <a:cs typeface="Microsoft YaHei Regular" panose="020B0503020204020204" charset="-122"/>
                    <a:sym typeface="+mn-ea"/>
                  </a:rPr>
                  <a:t>对应的邻接矩阵</a:t>
                </a:r>
                <a:r>
                  <a:rPr lang="en-US" sz="1800" dirty="0">
                    <a:latin typeface="Microsoft YaHei Regular" panose="020B0503020204020204" charset="-122"/>
                    <a:ea typeface="Microsoft YaHei Regular" panose="020B0503020204020204" charset="-122"/>
                    <a:cs typeface="Microsoft YaHei Regular" panose="020B0503020204020204" charset="-122"/>
                    <a:sym typeface="+mn-ea"/>
                  </a:rPr>
                  <a:t> (0</a:t>
                </a:r>
                <a:r>
                  <a:rPr lang="zh-CN" altLang="en-US" sz="1800" dirty="0">
                    <a:latin typeface="Microsoft YaHei Regular" panose="020B0503020204020204" charset="-122"/>
                    <a:ea typeface="Microsoft YaHei Regular" panose="020B0503020204020204" charset="-122"/>
                    <a:cs typeface="Microsoft YaHei Regular" panose="020B0503020204020204" charset="-122"/>
                    <a:sym typeface="+mn-ea"/>
                  </a:rPr>
                  <a:t>，</a:t>
                </a:r>
                <a:r>
                  <a:rPr lang="en-US" altLang="zh-CN" sz="1800" dirty="0">
                    <a:latin typeface="Microsoft YaHei Regular" panose="020B0503020204020204" charset="-122"/>
                    <a:ea typeface="Microsoft YaHei Regular" panose="020B0503020204020204" charset="-122"/>
                    <a:cs typeface="Microsoft YaHei Regular" panose="020B0503020204020204" charset="-122"/>
                    <a:sym typeface="+mn-ea"/>
                  </a:rPr>
                  <a:t>1</a:t>
                </a:r>
                <a:r>
                  <a:rPr lang="zh-CN" altLang="en-US" sz="1800" dirty="0">
                    <a:latin typeface="Microsoft YaHei Regular" panose="020B0503020204020204" charset="-122"/>
                    <a:ea typeface="Microsoft YaHei Regular" panose="020B0503020204020204" charset="-122"/>
                    <a:cs typeface="Microsoft YaHei Regular" panose="020B0503020204020204" charset="-122"/>
                    <a:sym typeface="+mn-ea"/>
                  </a:rPr>
                  <a:t>矩阵</a:t>
                </a:r>
                <a:r>
                  <a:rPr lang="en-US" sz="1800" dirty="0">
                    <a:latin typeface="Microsoft YaHei Regular" panose="020B0503020204020204" charset="-122"/>
                    <a:ea typeface="Microsoft YaHei Regular" panose="020B0503020204020204" charset="-122"/>
                    <a:cs typeface="Microsoft YaHei Regular" panose="020B0503020204020204" charset="-122"/>
                    <a:sym typeface="+mn-ea"/>
                  </a:rPr>
                  <a:t>)</a:t>
                </a:r>
                <a:r>
                  <a:rPr lang="zh-CN" altLang="en-US" sz="1800" dirty="0">
                    <a:latin typeface="Microsoft YaHei Regular" panose="020B0503020204020204" charset="-122"/>
                    <a:ea typeface="Microsoft YaHei Regular" panose="020B0503020204020204" charset="-122"/>
                    <a:cs typeface="Microsoft YaHei Regular" panose="020B0503020204020204" charset="-122"/>
                    <a:sym typeface="+mn-ea"/>
                  </a:rPr>
                  <a:t>；</a:t>
                </a:r>
                <a:endParaRPr lang="zh-CN" altLang="en-US" sz="1800" dirty="0">
                  <a:latin typeface="Microsoft YaHei Regular" panose="020B0503020204020204" charset="-122"/>
                  <a:ea typeface="Microsoft YaHei Regular" panose="020B0503020204020204" charset="-122"/>
                  <a:cs typeface="Microsoft YaHei Regular" panose="020B0503020204020204" charset="-122"/>
                  <a:sym typeface="+mn-ea"/>
                </a:endParaRPr>
              </a:p>
              <a:p>
                <a:pPr marL="179705" lvl="1" indent="-285750" fontAlgn="auto">
                  <a:buFont typeface="Wingdings" panose="05000000000000000000" charset="0"/>
                  <a:buChar char=""/>
                </a:pPr>
                <a:endParaRPr lang="zh-CN" altLang="en-US" sz="1800" dirty="0">
                  <a:latin typeface="Microsoft YaHei Regular" panose="020B0503020204020204" charset="-122"/>
                  <a:ea typeface="Microsoft YaHei Regular" panose="020B0503020204020204" charset="-122"/>
                  <a:cs typeface="Microsoft YaHei Regular" panose="020B0503020204020204" charset="-122"/>
                  <a:sym typeface="+mn-ea"/>
                </a:endParaRPr>
              </a:p>
              <a:p>
                <a:pPr marL="179705" lvl="1" indent="-285750" fontAlgn="auto">
                  <a:buFont typeface="Wingdings" panose="05000000000000000000" charset="0"/>
                  <a:buChar char="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Microsoft YaHei Regular" panose="020B0503020204020204" charset="-122"/>
                        <a:cs typeface="Cambria Math" panose="02040503050406030204" pitchFamily="18" charset="0"/>
                        <a:sym typeface="+mn-ea"/>
                      </a:rPr>
                      <m:t>X</m:t>
                    </m:r>
                    <m:r>
                      <a:rPr lang="en-US" altLang="zh-CN" sz="1800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宋体" panose="02010600030101010101" charset="-122"/>
                        <a:cs typeface="Cambria Math" panose="02040503050406030204" pitchFamily="18" charset="0"/>
                        <a:sym typeface="+mn-ea"/>
                      </a:rPr>
                      <m:t>∈</m:t>
                    </m:r>
                    <m:sSup>
                      <m:sSupPr>
                        <m:ctrlPr>
                          <a:rPr lang="en-US" altLang="zh-CN" sz="1800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Microsoft YaHei Regular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800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Microsoft YaHei Regular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R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800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Microsoft YaHei Regular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mx</m:t>
                        </m:r>
                        <m:r>
                          <a:rPr lang="en-US" altLang="zh-CN" sz="1800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宋体" panose="02010600030101010101" charset="-122"/>
                            <a:cs typeface="Cambria Math" panose="02040503050406030204" pitchFamily="18" charset="0"/>
                            <a:sym typeface="+mn-ea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altLang="zh-CN" sz="1800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Microsoft YaHei Regular" panose="020B0503020204020204" charset="-122"/>
                            <a:cs typeface="Cambria Math" panose="02040503050406030204" pitchFamily="18" charset="0"/>
                            <a:sym typeface="+mn-ea"/>
                          </a:rPr>
                          <m:t>V</m:t>
                        </m:r>
                        <m:r>
                          <a:rPr lang="en-US" altLang="zh-CN" sz="1800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宋体" panose="02010600030101010101" charset="-122"/>
                            <a:cs typeface="Cambria Math" panose="02040503050406030204" pitchFamily="18" charset="0"/>
                            <a:sym typeface="+mn-ea"/>
                          </a:rPr>
                          <m:t>|</m:t>
                        </m:r>
                      </m:sup>
                    </m:sSup>
                  </m:oMath>
                </a14:m>
                <a:r>
                  <a:rPr lang="zh-CN" altLang="en-US" sz="1800" dirty="0">
                    <a:solidFill>
                      <a:schemeClr val="accent2"/>
                    </a:solidFill>
                    <a:latin typeface="Cambria Math" panose="02040503050406030204" pitchFamily="18" charset="0"/>
                    <a:ea typeface="Microsoft YaHei Regular" panose="020B0503020204020204" charset="-122"/>
                    <a:cs typeface="Cambria Math" panose="02040503050406030204" pitchFamily="18" charset="0"/>
                    <a:sym typeface="+mn-ea"/>
                  </a:rPr>
                  <a:t> 代表的是节点的特征【每个节点用</a:t>
                </a:r>
                <a:r>
                  <a:rPr lang="en-US" altLang="zh-CN" sz="18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Microsoft YaHei Regular" panose="020B0503020204020204" charset="-122"/>
                    <a:cs typeface="Cambria Math" panose="02040503050406030204" pitchFamily="18" charset="0"/>
                    <a:sym typeface="+mn-ea"/>
                  </a:rPr>
                  <a:t>m</a:t>
                </a:r>
                <a:r>
                  <a:rPr lang="zh-CN" altLang="en-US" sz="18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Microsoft YaHei Regular" panose="020B0503020204020204" charset="-122"/>
                    <a:cs typeface="Cambria Math" panose="02040503050406030204" pitchFamily="18" charset="0"/>
                    <a:sym typeface="+mn-ea"/>
                  </a:rPr>
                  <a:t>维特征向量</a:t>
                </a:r>
                <a:r>
                  <a:rPr lang="zh-CN" altLang="en-US" sz="1800" dirty="0">
                    <a:solidFill>
                      <a:schemeClr val="accent2"/>
                    </a:solidFill>
                    <a:latin typeface="Cambria Math" panose="02040503050406030204" pitchFamily="18" charset="0"/>
                    <a:ea typeface="Microsoft YaHei Regular" panose="020B0503020204020204" charset="-122"/>
                    <a:cs typeface="Cambria Math" panose="02040503050406030204" pitchFamily="18" charset="0"/>
                    <a:sym typeface="+mn-ea"/>
                  </a:rPr>
                  <a:t>表示】；</a:t>
                </a:r>
                <a:endParaRPr lang="zh-CN" altLang="en-US" sz="1800" dirty="0">
                  <a:solidFill>
                    <a:schemeClr val="accent2"/>
                  </a:solidFill>
                  <a:latin typeface="Cambria Math" panose="02040503050406030204" pitchFamily="18" charset="0"/>
                  <a:ea typeface="Microsoft YaHei Regular" panose="020B0503020204020204" charset="-122"/>
                  <a:cs typeface="Cambria Math" panose="02040503050406030204" pitchFamily="18" charset="0"/>
                  <a:sym typeface="+mn-ea"/>
                </a:endParaRPr>
              </a:p>
              <a:p>
                <a:pPr marL="179705" lvl="1" indent="-285750" fontAlgn="auto">
                  <a:buFont typeface="Wingdings" panose="05000000000000000000" charset="0"/>
                  <a:buChar char=""/>
                </a:pPr>
                <a:endParaRPr lang="zh-CN" altLang="en-US" sz="1800" dirty="0">
                  <a:solidFill>
                    <a:schemeClr val="accent2"/>
                  </a:solidFill>
                  <a:latin typeface="Cambria Math" panose="02040503050406030204" pitchFamily="18" charset="0"/>
                  <a:ea typeface="Microsoft YaHei Regular" panose="020B0503020204020204" charset="-122"/>
                  <a:cs typeface="Cambria Math" panose="02040503050406030204" pitchFamily="18" charset="0"/>
                  <a:sym typeface="+mn-ea"/>
                </a:endParaRPr>
              </a:p>
              <a:p>
                <a:pPr marL="720090" lvl="1" indent="-285750" fontAlgn="auto">
                  <a:buFont typeface="Wingdings" panose="05000000000000000000" charset="0"/>
                  <a:buChar char=""/>
                </a:pPr>
                <a:r>
                  <a:rPr lang="zh-CN" altLang="en-US" sz="18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Microsoft YaHei Regular" panose="020B0503020204020204" charset="-122"/>
                    <a:cs typeface="Cambria Math" panose="02040503050406030204" pitchFamily="18" charset="0"/>
                    <a:sym typeface="+mn-ea"/>
                  </a:rPr>
                  <a:t>特征可以是节点本身的属性，比如社交网络中的性别，年龄等；</a:t>
                </a:r>
                <a:endParaRPr lang="zh-CN" altLang="en-US" sz="1800" dirty="0">
                  <a:solidFill>
                    <a:srgbClr val="00B050"/>
                  </a:solidFill>
                  <a:latin typeface="Cambria Math" panose="02040503050406030204" pitchFamily="18" charset="0"/>
                  <a:ea typeface="Microsoft YaHei Regular" panose="020B0503020204020204" charset="-122"/>
                  <a:cs typeface="Cambria Math" panose="02040503050406030204" pitchFamily="18" charset="0"/>
                  <a:sym typeface="+mn-ea"/>
                </a:endParaRPr>
              </a:p>
              <a:p>
                <a:pPr marL="720090" lvl="1" indent="-285750" fontAlgn="auto">
                  <a:buFont typeface="Wingdings" panose="05000000000000000000" charset="0"/>
                  <a:buChar char=""/>
                </a:pPr>
                <a:endParaRPr lang="zh-CN" altLang="en-US" sz="1800" dirty="0">
                  <a:solidFill>
                    <a:srgbClr val="00B050"/>
                  </a:solidFill>
                  <a:latin typeface="Cambria Math" panose="02040503050406030204" pitchFamily="18" charset="0"/>
                  <a:ea typeface="Microsoft YaHei Regular" panose="020B0503020204020204" charset="-122"/>
                  <a:cs typeface="Cambria Math" panose="02040503050406030204" pitchFamily="18" charset="0"/>
                  <a:sym typeface="+mn-ea"/>
                </a:endParaRPr>
              </a:p>
              <a:p>
                <a:pPr marL="720090" lvl="1" indent="-285750" fontAlgn="auto">
                  <a:buFont typeface="Wingdings" panose="05000000000000000000" charset="0"/>
                  <a:buChar char=""/>
                </a:pPr>
                <a:r>
                  <a:rPr lang="zh-CN" altLang="en-US" sz="18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Microsoft YaHei Regular" panose="020B0503020204020204" charset="-122"/>
                    <a:cs typeface="Cambria Math" panose="02040503050406030204" pitchFamily="18" charset="0"/>
                    <a:sym typeface="+mn-ea"/>
                  </a:rPr>
                  <a:t>特征可以是一个</a:t>
                </a:r>
                <a:r>
                  <a:rPr lang="en-US" altLang="zh-CN" sz="18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Microsoft YaHei Regular" panose="020B0503020204020204" charset="-122"/>
                    <a:cs typeface="Cambria Math" panose="02040503050406030204" pitchFamily="18" charset="0"/>
                    <a:sym typeface="+mn-ea"/>
                  </a:rPr>
                  <a:t>ont-hot</a:t>
                </a:r>
                <a:r>
                  <a:rPr lang="zh-CN" altLang="en-US" sz="18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Microsoft YaHei Regular" panose="020B0503020204020204" charset="-122"/>
                    <a:cs typeface="Cambria Math" panose="02040503050406030204" pitchFamily="18" charset="0"/>
                    <a:sym typeface="+mn-ea"/>
                  </a:rPr>
                  <a:t>向量，用来指示</a:t>
                </a:r>
                <a:r>
                  <a:rPr lang="en-US" altLang="zh-CN" sz="18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Microsoft YaHei Regular" panose="020B0503020204020204" charset="-122"/>
                    <a:cs typeface="Cambria Math" panose="02040503050406030204" pitchFamily="18" charset="0"/>
                    <a:sym typeface="+mn-ea"/>
                  </a:rPr>
                  <a:t>V</a:t>
                </a:r>
                <a:r>
                  <a:rPr lang="zh-CN" altLang="en-US" sz="18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Microsoft YaHei Regular" panose="020B0503020204020204" charset="-122"/>
                    <a:cs typeface="Cambria Math" panose="02040503050406030204" pitchFamily="18" charset="0"/>
                    <a:sym typeface="+mn-ea"/>
                  </a:rPr>
                  <a:t>个节点中的某个节点；</a:t>
                </a:r>
                <a:endParaRPr lang="zh-CN" altLang="en-US" sz="1800" dirty="0">
                  <a:solidFill>
                    <a:srgbClr val="00B050"/>
                  </a:solidFill>
                  <a:latin typeface="Cambria Math" panose="02040503050406030204" pitchFamily="18" charset="0"/>
                  <a:ea typeface="Microsoft YaHei Regular" panose="020B0503020204020204" charset="-122"/>
                  <a:cs typeface="Cambria Math" panose="02040503050406030204" pitchFamily="18" charset="0"/>
                  <a:sym typeface="+mn-ea"/>
                </a:endParaRPr>
              </a:p>
              <a:p>
                <a:pPr marL="720090" lvl="1" indent="-285750" fontAlgn="auto">
                  <a:buFont typeface="Wingdings" panose="05000000000000000000" charset="0"/>
                  <a:buChar char=""/>
                </a:pPr>
                <a:endParaRPr lang="zh-CN" altLang="en-US" sz="1800" dirty="0">
                  <a:solidFill>
                    <a:srgbClr val="00B050"/>
                  </a:solidFill>
                  <a:latin typeface="Cambria Math" panose="02040503050406030204" pitchFamily="18" charset="0"/>
                  <a:ea typeface="Microsoft YaHei Regular" panose="020B0503020204020204" charset="-122"/>
                  <a:cs typeface="Cambria Math" panose="02040503050406030204" pitchFamily="18" charset="0"/>
                  <a:sym typeface="+mn-ea"/>
                </a:endParaRPr>
              </a:p>
              <a:p>
                <a:pPr marL="720090" lvl="1" indent="-285750" fontAlgn="auto">
                  <a:buFont typeface="Wingdings" panose="05000000000000000000" charset="0"/>
                  <a:buChar char=""/>
                </a:pPr>
                <a:r>
                  <a:rPr lang="zh-CN" altLang="en-US" sz="18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Microsoft YaHei Regular" panose="020B0503020204020204" charset="-122"/>
                    <a:cs typeface="Cambria Math" panose="02040503050406030204" pitchFamily="18" charset="0"/>
                    <a:sym typeface="+mn-ea"/>
                  </a:rPr>
                  <a:t>特征可以是节点的结构特征，比如</a:t>
                </a:r>
                <a:r>
                  <a:rPr lang="en-US" altLang="zh-CN" sz="18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Microsoft YaHei Regular" panose="020B0503020204020204" charset="-122"/>
                    <a:cs typeface="Cambria Math" panose="02040503050406030204" pitchFamily="18" charset="0"/>
                    <a:sym typeface="+mn-ea"/>
                  </a:rPr>
                  <a:t>degree</a:t>
                </a:r>
                <a:r>
                  <a:rPr lang="zh-CN" altLang="en-US" sz="18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Microsoft YaHei Regular" panose="020B0503020204020204" charset="-122"/>
                    <a:cs typeface="Cambria Math" panose="02040503050406030204" pitchFamily="18" charset="0"/>
                    <a:sym typeface="+mn-ea"/>
                  </a:rPr>
                  <a:t>，</a:t>
                </a:r>
                <a:r>
                  <a:rPr lang="en-US" altLang="zh-CN" sz="18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Microsoft YaHei Regular" panose="020B0503020204020204" charset="-122"/>
                    <a:cs typeface="Cambria Math" panose="02040503050406030204" pitchFamily="18" charset="0"/>
                    <a:sym typeface="+mn-ea"/>
                  </a:rPr>
                  <a:t>cluster</a:t>
                </a:r>
                <a:r>
                  <a:rPr lang="zh-CN" altLang="en-US" sz="1800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Microsoft YaHei Regular" panose="020B0503020204020204" charset="-122"/>
                    <a:cs typeface="Cambria Math" panose="02040503050406030204" pitchFamily="18" charset="0"/>
                    <a:sym typeface="+mn-ea"/>
                  </a:rPr>
                  <a:t>类别；</a:t>
                </a:r>
                <a:endParaRPr lang="zh-CN" altLang="en-US" sz="1800" dirty="0">
                  <a:latin typeface="Cambria Math" panose="02040503050406030204" pitchFamily="18" charset="0"/>
                  <a:ea typeface="Microsoft YaHei Regular" panose="020B0503020204020204" charset="-122"/>
                  <a:cs typeface="Cambria Math" panose="02040503050406030204" pitchFamily="18" charset="0"/>
                  <a:sym typeface="+mn-ea"/>
                </a:endParaRPr>
              </a:p>
              <a:p>
                <a:pPr marL="720090" lvl="1" indent="-285750" fontAlgn="auto">
                  <a:buFont typeface="Wingdings" panose="05000000000000000000" charset="0"/>
                  <a:buChar char=""/>
                </a:pPr>
                <a:endParaRPr lang="zh-CN" altLang="en-US" sz="1800" dirty="0" smtClean="0">
                  <a:solidFill>
                    <a:schemeClr val="accent2"/>
                  </a:solidFill>
                  <a:latin typeface="Microsoft YaHei Regular" panose="020B0503020204020204" charset="-122"/>
                  <a:ea typeface="Microsoft YaHei Regular" panose="020B0503020204020204" charset="-122"/>
                  <a:cs typeface="Microsoft YaHei Regular" panose="020B0503020204020204" charset="-122"/>
                  <a:sym typeface="+mn-ea"/>
                </a:endParaRPr>
              </a:p>
              <a:p>
                <a:pPr marL="0" lvl="1" indent="0" fontAlgn="auto">
                  <a:buFont typeface="Wingdings" panose="05000000000000000000" charset="0"/>
                  <a:buNone/>
                </a:pPr>
                <a:endParaRPr lang="zh-CN" altLang="en-US" sz="1800" dirty="0" smtClean="0">
                  <a:solidFill>
                    <a:schemeClr val="accent2"/>
                  </a:solidFill>
                  <a:latin typeface="Microsoft YaHei Regular" panose="020B0503020204020204" charset="-122"/>
                  <a:ea typeface="Microsoft YaHei Regular" panose="020B0503020204020204" charset="-122"/>
                  <a:cs typeface="Microsoft YaHei Regular" panose="020B0503020204020204" charset="-122"/>
                  <a:sym typeface="+mn-ea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35" y="854710"/>
                <a:ext cx="7396480" cy="4202430"/>
              </a:xfrm>
              <a:prstGeom prst="rect">
                <a:avLst/>
              </a:prstGeom>
              <a:blipFill rotWithShape="1">
                <a:blip r:embed="rId1"/>
                <a:stretch>
                  <a:fillRect t="-68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zh-CN" altLang="en-US" sz="2800" dirty="0"/>
              <a:t>目录</a:t>
            </a:r>
            <a:endParaRPr lang="zh-CN" altLang="en-US" sz="28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170110"/>
            <a:ext cx="138564" cy="231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spAutoFit/>
          </a:bodyPr>
          <a:lstStyle/>
          <a:p>
            <a:endParaRPr lang="zh-CN" altLang="en-US" sz="1055">
              <a:latin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980063" y="903013"/>
            <a:ext cx="6622516" cy="4417630"/>
            <a:chOff x="980063" y="903013"/>
            <a:chExt cx="6622516" cy="4417630"/>
          </a:xfrm>
        </p:grpSpPr>
        <p:sp>
          <p:nvSpPr>
            <p:cNvPr id="27" name="标题 2"/>
            <p:cNvSpPr txBox="1"/>
            <p:nvPr/>
          </p:nvSpPr>
          <p:spPr>
            <a:xfrm>
              <a:off x="980063" y="903013"/>
              <a:ext cx="5370269" cy="432197"/>
            </a:xfrm>
            <a:prstGeom prst="rect">
              <a:avLst/>
            </a:prstGeom>
          </p:spPr>
          <p:txBody>
            <a:bodyPr vert="horz" lIns="68580" tIns="34290" rIns="68580" bIns="3429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27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05907" y="1276352"/>
              <a:ext cx="6296672" cy="504000"/>
            </a:xfrm>
            <a:prstGeom prst="rect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任意多边形 6"/>
            <p:cNvSpPr/>
            <p:nvPr/>
          </p:nvSpPr>
          <p:spPr>
            <a:xfrm>
              <a:off x="1620740" y="981152"/>
              <a:ext cx="4407671" cy="590400"/>
            </a:xfrm>
            <a:custGeom>
              <a:avLst/>
              <a:gdLst>
                <a:gd name="connsiteX0" fmla="*/ 0 w 4407671"/>
                <a:gd name="connsiteY0" fmla="*/ 98402 h 590400"/>
                <a:gd name="connsiteX1" fmla="*/ 98402 w 4407671"/>
                <a:gd name="connsiteY1" fmla="*/ 0 h 590400"/>
                <a:gd name="connsiteX2" fmla="*/ 4309269 w 4407671"/>
                <a:gd name="connsiteY2" fmla="*/ 0 h 590400"/>
                <a:gd name="connsiteX3" fmla="*/ 4407671 w 4407671"/>
                <a:gd name="connsiteY3" fmla="*/ 98402 h 590400"/>
                <a:gd name="connsiteX4" fmla="*/ 4407671 w 4407671"/>
                <a:gd name="connsiteY4" fmla="*/ 491998 h 590400"/>
                <a:gd name="connsiteX5" fmla="*/ 4309269 w 4407671"/>
                <a:gd name="connsiteY5" fmla="*/ 590400 h 590400"/>
                <a:gd name="connsiteX6" fmla="*/ 98402 w 4407671"/>
                <a:gd name="connsiteY6" fmla="*/ 590400 h 590400"/>
                <a:gd name="connsiteX7" fmla="*/ 0 w 4407671"/>
                <a:gd name="connsiteY7" fmla="*/ 491998 h 590400"/>
                <a:gd name="connsiteX8" fmla="*/ 0 w 4407671"/>
                <a:gd name="connsiteY8" fmla="*/ 98402 h 5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07671" h="590400">
                  <a:moveTo>
                    <a:pt x="0" y="98402"/>
                  </a:moveTo>
                  <a:cubicBezTo>
                    <a:pt x="0" y="44056"/>
                    <a:pt x="44056" y="0"/>
                    <a:pt x="98402" y="0"/>
                  </a:cubicBezTo>
                  <a:lnTo>
                    <a:pt x="4309269" y="0"/>
                  </a:lnTo>
                  <a:cubicBezTo>
                    <a:pt x="4363615" y="0"/>
                    <a:pt x="4407671" y="44056"/>
                    <a:pt x="4407671" y="98402"/>
                  </a:cubicBezTo>
                  <a:lnTo>
                    <a:pt x="4407671" y="491998"/>
                  </a:lnTo>
                  <a:cubicBezTo>
                    <a:pt x="4407671" y="546344"/>
                    <a:pt x="4363615" y="590400"/>
                    <a:pt x="4309269" y="590400"/>
                  </a:cubicBezTo>
                  <a:lnTo>
                    <a:pt x="98402" y="590400"/>
                  </a:lnTo>
                  <a:cubicBezTo>
                    <a:pt x="44056" y="590400"/>
                    <a:pt x="0" y="546344"/>
                    <a:pt x="0" y="491998"/>
                  </a:cubicBezTo>
                  <a:lnTo>
                    <a:pt x="0" y="9840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5420" tIns="28821" rIns="195420" bIns="28821" numCol="1" spcCol="1270" anchor="ctr" anchorCtr="0">
              <a:noAutofit/>
            </a:bodyPr>
            <a:lstStyle/>
            <a:p>
              <a:pPr lvl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000" kern="1200" dirty="0">
                  <a:solidFill>
                    <a:srgbClr val="FF0000"/>
                  </a:solidFill>
                  <a:latin typeface="+mn-ea"/>
                  <a:ea typeface="+mn-ea"/>
                </a:rPr>
                <a:t>Graph</a:t>
              </a:r>
              <a:r>
                <a:rPr lang="zh-CN" altLang="en-US" sz="2000" kern="1200" dirty="0">
                  <a:solidFill>
                    <a:srgbClr val="FF0000"/>
                  </a:solidFill>
                  <a:latin typeface="+mn-ea"/>
                  <a:ea typeface="+mn-ea"/>
                </a:rPr>
                <a:t>相关概念</a:t>
              </a:r>
              <a:endParaRPr lang="zh-CN" altLang="en-US" sz="2000" kern="1200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305907" y="2183553"/>
              <a:ext cx="6296672" cy="504000"/>
            </a:xfrm>
            <a:prstGeom prst="rect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1620740" y="1888353"/>
              <a:ext cx="4407671" cy="590400"/>
            </a:xfrm>
            <a:custGeom>
              <a:avLst/>
              <a:gdLst>
                <a:gd name="connsiteX0" fmla="*/ 0 w 4407671"/>
                <a:gd name="connsiteY0" fmla="*/ 98402 h 590400"/>
                <a:gd name="connsiteX1" fmla="*/ 98402 w 4407671"/>
                <a:gd name="connsiteY1" fmla="*/ 0 h 590400"/>
                <a:gd name="connsiteX2" fmla="*/ 4309269 w 4407671"/>
                <a:gd name="connsiteY2" fmla="*/ 0 h 590400"/>
                <a:gd name="connsiteX3" fmla="*/ 4407671 w 4407671"/>
                <a:gd name="connsiteY3" fmla="*/ 98402 h 590400"/>
                <a:gd name="connsiteX4" fmla="*/ 4407671 w 4407671"/>
                <a:gd name="connsiteY4" fmla="*/ 491998 h 590400"/>
                <a:gd name="connsiteX5" fmla="*/ 4309269 w 4407671"/>
                <a:gd name="connsiteY5" fmla="*/ 590400 h 590400"/>
                <a:gd name="connsiteX6" fmla="*/ 98402 w 4407671"/>
                <a:gd name="connsiteY6" fmla="*/ 590400 h 590400"/>
                <a:gd name="connsiteX7" fmla="*/ 0 w 4407671"/>
                <a:gd name="connsiteY7" fmla="*/ 491998 h 590400"/>
                <a:gd name="connsiteX8" fmla="*/ 0 w 4407671"/>
                <a:gd name="connsiteY8" fmla="*/ 98402 h 5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07671" h="590400">
                  <a:moveTo>
                    <a:pt x="0" y="98402"/>
                  </a:moveTo>
                  <a:cubicBezTo>
                    <a:pt x="0" y="44056"/>
                    <a:pt x="44056" y="0"/>
                    <a:pt x="98402" y="0"/>
                  </a:cubicBezTo>
                  <a:lnTo>
                    <a:pt x="4309269" y="0"/>
                  </a:lnTo>
                  <a:cubicBezTo>
                    <a:pt x="4363615" y="0"/>
                    <a:pt x="4407671" y="44056"/>
                    <a:pt x="4407671" y="98402"/>
                  </a:cubicBezTo>
                  <a:lnTo>
                    <a:pt x="4407671" y="491998"/>
                  </a:lnTo>
                  <a:cubicBezTo>
                    <a:pt x="4407671" y="546344"/>
                    <a:pt x="4363615" y="590400"/>
                    <a:pt x="4309269" y="590400"/>
                  </a:cubicBezTo>
                  <a:lnTo>
                    <a:pt x="98402" y="590400"/>
                  </a:lnTo>
                  <a:cubicBezTo>
                    <a:pt x="44056" y="590400"/>
                    <a:pt x="0" y="546344"/>
                    <a:pt x="0" y="491998"/>
                  </a:cubicBezTo>
                  <a:lnTo>
                    <a:pt x="0" y="9840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5420" tIns="28821" rIns="195420" bIns="28821" numCol="1" spcCol="1270" anchor="ctr" anchorCtr="0">
              <a:noAutofit/>
            </a:bodyPr>
            <a:lstStyle/>
            <a:p>
              <a:pPr lvl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0" kern="1200" dirty="0"/>
                <a:t>Node</a:t>
              </a:r>
              <a:r>
                <a:rPr lang="en-US" altLang="zh-CN" sz="2000" b="0" kern="1200" dirty="0"/>
                <a:t> Embedding</a:t>
              </a:r>
              <a:endParaRPr lang="en-US" altLang="zh-CN" sz="2000" b="0" kern="1200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1305907" y="3909443"/>
              <a:ext cx="6296672" cy="504000"/>
            </a:xfrm>
            <a:prstGeom prst="rect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1620739" y="3679919"/>
              <a:ext cx="4407671" cy="590400"/>
            </a:xfrm>
            <a:custGeom>
              <a:avLst/>
              <a:gdLst>
                <a:gd name="connsiteX0" fmla="*/ 0 w 4407671"/>
                <a:gd name="connsiteY0" fmla="*/ 98402 h 590400"/>
                <a:gd name="connsiteX1" fmla="*/ 98402 w 4407671"/>
                <a:gd name="connsiteY1" fmla="*/ 0 h 590400"/>
                <a:gd name="connsiteX2" fmla="*/ 4309269 w 4407671"/>
                <a:gd name="connsiteY2" fmla="*/ 0 h 590400"/>
                <a:gd name="connsiteX3" fmla="*/ 4407671 w 4407671"/>
                <a:gd name="connsiteY3" fmla="*/ 98402 h 590400"/>
                <a:gd name="connsiteX4" fmla="*/ 4407671 w 4407671"/>
                <a:gd name="connsiteY4" fmla="*/ 491998 h 590400"/>
                <a:gd name="connsiteX5" fmla="*/ 4309269 w 4407671"/>
                <a:gd name="connsiteY5" fmla="*/ 590400 h 590400"/>
                <a:gd name="connsiteX6" fmla="*/ 98402 w 4407671"/>
                <a:gd name="connsiteY6" fmla="*/ 590400 h 590400"/>
                <a:gd name="connsiteX7" fmla="*/ 0 w 4407671"/>
                <a:gd name="connsiteY7" fmla="*/ 491998 h 590400"/>
                <a:gd name="connsiteX8" fmla="*/ 0 w 4407671"/>
                <a:gd name="connsiteY8" fmla="*/ 98402 h 5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07671" h="590400">
                  <a:moveTo>
                    <a:pt x="0" y="98402"/>
                  </a:moveTo>
                  <a:cubicBezTo>
                    <a:pt x="0" y="44056"/>
                    <a:pt x="44056" y="0"/>
                    <a:pt x="98402" y="0"/>
                  </a:cubicBezTo>
                  <a:lnTo>
                    <a:pt x="4309269" y="0"/>
                  </a:lnTo>
                  <a:cubicBezTo>
                    <a:pt x="4363615" y="0"/>
                    <a:pt x="4407671" y="44056"/>
                    <a:pt x="4407671" y="98402"/>
                  </a:cubicBezTo>
                  <a:lnTo>
                    <a:pt x="4407671" y="491998"/>
                  </a:lnTo>
                  <a:cubicBezTo>
                    <a:pt x="4407671" y="546344"/>
                    <a:pt x="4363615" y="590400"/>
                    <a:pt x="4309269" y="590400"/>
                  </a:cubicBezTo>
                  <a:lnTo>
                    <a:pt x="98402" y="590400"/>
                  </a:lnTo>
                  <a:cubicBezTo>
                    <a:pt x="44056" y="590400"/>
                    <a:pt x="0" y="546344"/>
                    <a:pt x="0" y="491998"/>
                  </a:cubicBezTo>
                  <a:lnTo>
                    <a:pt x="0" y="9840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5420" tIns="28821" rIns="195420" bIns="28821" numCol="1" spcCol="1270" anchor="ctr" anchorCtr="0">
              <a:noAutofit/>
            </a:bodyPr>
            <a:lstStyle/>
            <a:p>
              <a:pPr lvl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0" kern="1200" dirty="0"/>
                <a:t>NLP</a:t>
              </a:r>
              <a:r>
                <a:rPr lang="zh-CN" altLang="en-US" sz="2000" b="0" kern="1200" dirty="0"/>
                <a:t>相关应用</a:t>
              </a:r>
              <a:endParaRPr lang="zh-CN" altLang="en-US" sz="2000" b="0" kern="1200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1305907" y="4816643"/>
              <a:ext cx="6296672" cy="504000"/>
            </a:xfrm>
            <a:prstGeom prst="rect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620740" y="4521443"/>
              <a:ext cx="4407671" cy="590400"/>
            </a:xfrm>
            <a:custGeom>
              <a:avLst/>
              <a:gdLst>
                <a:gd name="connsiteX0" fmla="*/ 0 w 4407671"/>
                <a:gd name="connsiteY0" fmla="*/ 98402 h 590400"/>
                <a:gd name="connsiteX1" fmla="*/ 98402 w 4407671"/>
                <a:gd name="connsiteY1" fmla="*/ 0 h 590400"/>
                <a:gd name="connsiteX2" fmla="*/ 4309269 w 4407671"/>
                <a:gd name="connsiteY2" fmla="*/ 0 h 590400"/>
                <a:gd name="connsiteX3" fmla="*/ 4407671 w 4407671"/>
                <a:gd name="connsiteY3" fmla="*/ 98402 h 590400"/>
                <a:gd name="connsiteX4" fmla="*/ 4407671 w 4407671"/>
                <a:gd name="connsiteY4" fmla="*/ 491998 h 590400"/>
                <a:gd name="connsiteX5" fmla="*/ 4309269 w 4407671"/>
                <a:gd name="connsiteY5" fmla="*/ 590400 h 590400"/>
                <a:gd name="connsiteX6" fmla="*/ 98402 w 4407671"/>
                <a:gd name="connsiteY6" fmla="*/ 590400 h 590400"/>
                <a:gd name="connsiteX7" fmla="*/ 0 w 4407671"/>
                <a:gd name="connsiteY7" fmla="*/ 491998 h 590400"/>
                <a:gd name="connsiteX8" fmla="*/ 0 w 4407671"/>
                <a:gd name="connsiteY8" fmla="*/ 98402 h 5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07671" h="590400">
                  <a:moveTo>
                    <a:pt x="0" y="98402"/>
                  </a:moveTo>
                  <a:cubicBezTo>
                    <a:pt x="0" y="44056"/>
                    <a:pt x="44056" y="0"/>
                    <a:pt x="98402" y="0"/>
                  </a:cubicBezTo>
                  <a:lnTo>
                    <a:pt x="4309269" y="0"/>
                  </a:lnTo>
                  <a:cubicBezTo>
                    <a:pt x="4363615" y="0"/>
                    <a:pt x="4407671" y="44056"/>
                    <a:pt x="4407671" y="98402"/>
                  </a:cubicBezTo>
                  <a:lnTo>
                    <a:pt x="4407671" y="491998"/>
                  </a:lnTo>
                  <a:cubicBezTo>
                    <a:pt x="4407671" y="546344"/>
                    <a:pt x="4363615" y="590400"/>
                    <a:pt x="4309269" y="590400"/>
                  </a:cubicBezTo>
                  <a:lnTo>
                    <a:pt x="98402" y="590400"/>
                  </a:lnTo>
                  <a:cubicBezTo>
                    <a:pt x="44056" y="590400"/>
                    <a:pt x="0" y="546344"/>
                    <a:pt x="0" y="491998"/>
                  </a:cubicBezTo>
                  <a:lnTo>
                    <a:pt x="0" y="9840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5420" tIns="28821" rIns="195420" bIns="28821" numCol="1" spcCol="1270" anchor="ctr" anchorCtr="0">
              <a:noAutofit/>
            </a:bodyPr>
            <a:lstStyle/>
            <a:p>
              <a:pPr lvl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讨论</a:t>
              </a:r>
              <a:endParaRPr lang="en-US" altLang="zh-CN" sz="2000" kern="1200" dirty="0">
                <a:latin typeface="+mn-ea"/>
                <a:ea typeface="+mn-ea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305907" y="3002243"/>
              <a:ext cx="6296672" cy="504000"/>
            </a:xfrm>
            <a:prstGeom prst="rect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1620738" y="2804184"/>
              <a:ext cx="4407671" cy="590400"/>
            </a:xfrm>
            <a:custGeom>
              <a:avLst/>
              <a:gdLst>
                <a:gd name="connsiteX0" fmla="*/ 0 w 4407671"/>
                <a:gd name="connsiteY0" fmla="*/ 98402 h 590400"/>
                <a:gd name="connsiteX1" fmla="*/ 98402 w 4407671"/>
                <a:gd name="connsiteY1" fmla="*/ 0 h 590400"/>
                <a:gd name="connsiteX2" fmla="*/ 4309269 w 4407671"/>
                <a:gd name="connsiteY2" fmla="*/ 0 h 590400"/>
                <a:gd name="connsiteX3" fmla="*/ 4407671 w 4407671"/>
                <a:gd name="connsiteY3" fmla="*/ 98402 h 590400"/>
                <a:gd name="connsiteX4" fmla="*/ 4407671 w 4407671"/>
                <a:gd name="connsiteY4" fmla="*/ 491998 h 590400"/>
                <a:gd name="connsiteX5" fmla="*/ 4309269 w 4407671"/>
                <a:gd name="connsiteY5" fmla="*/ 590400 h 590400"/>
                <a:gd name="connsiteX6" fmla="*/ 98402 w 4407671"/>
                <a:gd name="connsiteY6" fmla="*/ 590400 h 590400"/>
                <a:gd name="connsiteX7" fmla="*/ 0 w 4407671"/>
                <a:gd name="connsiteY7" fmla="*/ 491998 h 590400"/>
                <a:gd name="connsiteX8" fmla="*/ 0 w 4407671"/>
                <a:gd name="connsiteY8" fmla="*/ 98402 h 5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07671" h="590400">
                  <a:moveTo>
                    <a:pt x="0" y="98402"/>
                  </a:moveTo>
                  <a:cubicBezTo>
                    <a:pt x="0" y="44056"/>
                    <a:pt x="44056" y="0"/>
                    <a:pt x="98402" y="0"/>
                  </a:cubicBezTo>
                  <a:lnTo>
                    <a:pt x="4309269" y="0"/>
                  </a:lnTo>
                  <a:cubicBezTo>
                    <a:pt x="4363615" y="0"/>
                    <a:pt x="4407671" y="44056"/>
                    <a:pt x="4407671" y="98402"/>
                  </a:cubicBezTo>
                  <a:lnTo>
                    <a:pt x="4407671" y="491998"/>
                  </a:lnTo>
                  <a:cubicBezTo>
                    <a:pt x="4407671" y="546344"/>
                    <a:pt x="4363615" y="590400"/>
                    <a:pt x="4309269" y="590400"/>
                  </a:cubicBezTo>
                  <a:lnTo>
                    <a:pt x="98402" y="590400"/>
                  </a:lnTo>
                  <a:cubicBezTo>
                    <a:pt x="44056" y="590400"/>
                    <a:pt x="0" y="546344"/>
                    <a:pt x="0" y="491998"/>
                  </a:cubicBezTo>
                  <a:lnTo>
                    <a:pt x="0" y="9840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5420" tIns="28821" rIns="195420" bIns="28821" numCol="1" spcCol="1270" anchor="ctr" anchorCtr="0">
              <a:noAutofit/>
            </a:bodyPr>
            <a:lstStyle/>
            <a:p>
              <a:pPr lvl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000" b="0" kern="1200" dirty="0"/>
                <a:t>Graph Neural Network</a:t>
              </a:r>
              <a:endParaRPr lang="en-US" altLang="zh-CN" sz="2000" b="0" kern="1200" dirty="0"/>
            </a:p>
          </p:txBody>
        </p:sp>
      </p:grp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3307" y="227554"/>
            <a:ext cx="8518496" cy="500956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ym typeface="+mn-ea"/>
              </a:rPr>
              <a:t>Graph Neural Network</a:t>
            </a:r>
            <a:r>
              <a:rPr sz="2000" dirty="0">
                <a:sym typeface="+mn-ea"/>
              </a:rPr>
              <a:t>：核心思想</a:t>
            </a:r>
            <a:endParaRPr sz="2000" dirty="0">
              <a:sym typeface="+mn-ea"/>
            </a:endParaRPr>
          </a:p>
        </p:txBody>
      </p:sp>
      <p:sp>
        <p:nvSpPr>
          <p:cNvPr id="5" name="矩形 4"/>
          <p:cNvSpPr/>
          <p:nvPr/>
        </p:nvSpPr>
        <p:spPr/>
      </p:sp>
      <p:sp>
        <p:nvSpPr>
          <p:cNvPr id="15" name="文本框 14"/>
          <p:cNvSpPr txBox="1"/>
          <p:nvPr/>
        </p:nvSpPr>
        <p:spPr>
          <a:xfrm>
            <a:off x="671830" y="1094740"/>
            <a:ext cx="7421880" cy="245745"/>
          </a:xfrm>
          <a:prstGeom prst="rect">
            <a:avLst/>
          </a:prstGeom>
          <a:noFill/>
          <a:ln>
            <a:noFill/>
          </a:ln>
        </p:spPr>
        <p:txBody>
          <a:bodyPr vert="horz" wrap="square" lIns="61529" tIns="0" rIns="0" bIns="0" numCol="1" anchor="t" anchorCtr="0" compatLnSpc="1">
            <a:spAutoFit/>
          </a:bodyPr>
          <a:p>
            <a:r>
              <a:rPr lang="en-US" sz="1600" dirty="0" smtClean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GNN</a:t>
            </a:r>
            <a:r>
              <a:rPr lang="zh-CN" altLang="en-US" sz="1600" dirty="0" smtClean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核心思想：通过</a:t>
            </a:r>
            <a:r>
              <a:rPr lang="zh-CN" altLang="en-US" sz="1600" dirty="0" smtClean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聚合</a:t>
            </a:r>
            <a:r>
              <a:rPr lang="zh-CN" altLang="en-US" sz="1600" dirty="0" smtClean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目标节点自身的</a:t>
            </a:r>
            <a:r>
              <a:rPr lang="zh-CN" altLang="en-US" sz="1600" dirty="0" smtClean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邻居特征</a:t>
            </a:r>
            <a:r>
              <a:rPr lang="zh-CN" altLang="en-US" sz="1600" dirty="0" smtClean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得到目标节点</a:t>
            </a:r>
            <a:r>
              <a:rPr lang="zh-CN" altLang="en-US" sz="1600" dirty="0" smtClean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新的</a:t>
            </a:r>
            <a:r>
              <a:rPr lang="zh-CN" altLang="en-US" sz="1600" dirty="0" smtClean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的表达</a:t>
            </a:r>
            <a:endParaRPr lang="zh-CN" altLang="en-US" sz="1600" dirty="0" smtClean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 Regular" panose="020B0503020204020204" charset="-122"/>
              <a:sym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35" y="1781175"/>
            <a:ext cx="8119745" cy="32346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3307" y="227554"/>
            <a:ext cx="8518496" cy="500956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ym typeface="+mn-ea"/>
              </a:rPr>
              <a:t>Graph Neural Network</a:t>
            </a:r>
            <a:r>
              <a:rPr sz="2000" dirty="0">
                <a:sym typeface="+mn-ea"/>
              </a:rPr>
              <a:t>：核心思想</a:t>
            </a:r>
            <a:endParaRPr sz="2000" dirty="0">
              <a:sym typeface="+mn-ea"/>
            </a:endParaRPr>
          </a:p>
        </p:txBody>
      </p:sp>
      <p:sp>
        <p:nvSpPr>
          <p:cNvPr id="5" name="矩形 4"/>
          <p:cNvSpPr/>
          <p:nvPr/>
        </p:nvSpPr>
        <p:spPr/>
      </p:sp>
      <p:sp>
        <p:nvSpPr>
          <p:cNvPr id="15" name="文本框 14"/>
          <p:cNvSpPr txBox="1"/>
          <p:nvPr/>
        </p:nvSpPr>
        <p:spPr>
          <a:xfrm>
            <a:off x="1412240" y="4451985"/>
            <a:ext cx="4789805" cy="692150"/>
          </a:xfrm>
          <a:prstGeom prst="rect">
            <a:avLst/>
          </a:prstGeom>
          <a:noFill/>
          <a:ln>
            <a:noFill/>
          </a:ln>
        </p:spPr>
        <p:txBody>
          <a:bodyPr vert="horz" wrap="square" lIns="61529" tIns="0" rIns="0" bIns="0" numCol="1" anchor="t" anchorCtr="0" compatLnSpc="1">
            <a:spAutoFit/>
          </a:bodyPr>
          <a:p>
            <a:pPr marL="285750" indent="-285750">
              <a:buFont typeface="Wingdings" panose="05000000000000000000" charset="0"/>
              <a:buChar char=""/>
            </a:pPr>
            <a:r>
              <a:rPr lang="zh-CN" altLang="en-US" sz="1500" dirty="0" smtClean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网络可以任意的深；</a:t>
            </a:r>
            <a:endParaRPr lang="zh-CN" altLang="en-US" sz="1500" dirty="0" smtClean="0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"/>
            </a:pPr>
            <a:endParaRPr lang="en-US" altLang="zh-CN" sz="1500" dirty="0" smtClean="0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"/>
            </a:pPr>
            <a:r>
              <a:rPr lang="zh-CN" altLang="en-US" sz="1500" dirty="0" smtClean="0">
                <a:solidFill>
                  <a:schemeClr val="accent1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可以定义很复杂的聚合函数【比如深度神经网络】；</a:t>
            </a:r>
            <a:endParaRPr lang="zh-CN" altLang="en-US" sz="1500" dirty="0" smtClean="0">
              <a:solidFill>
                <a:schemeClr val="accent1"/>
              </a:solidFill>
              <a:latin typeface="Microsoft YaHei" panose="020B0503020204020204" charset="-122"/>
              <a:ea typeface="Microsoft YaHei" panose="020B0503020204020204" charset="-122"/>
              <a:cs typeface="Microsoft YaHei Regular" panose="020B0503020204020204" charset="-122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34060" y="1183005"/>
            <a:ext cx="6684645" cy="2942590"/>
            <a:chOff x="1951" y="3291"/>
            <a:chExt cx="10527" cy="4634"/>
          </a:xfrm>
        </p:grpSpPr>
        <p:pic>
          <p:nvPicPr>
            <p:cNvPr id="3" name="Picture 6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" y="4000"/>
              <a:ext cx="9678" cy="385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41" y="3926"/>
              <a:ext cx="547" cy="34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01" y="5754"/>
              <a:ext cx="560" cy="34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29" y="4639"/>
              <a:ext cx="560" cy="34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72" y="6215"/>
              <a:ext cx="560" cy="34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425" y="6679"/>
              <a:ext cx="560" cy="3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21" y="5246"/>
              <a:ext cx="547" cy="346"/>
            </a:xfrm>
            <a:prstGeom prst="rect">
              <a:avLst/>
            </a:prstGeom>
          </p:spPr>
        </p:pic>
        <p:pic>
          <p:nvPicPr>
            <p:cNvPr id="4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36" y="7579"/>
              <a:ext cx="547" cy="34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5834" y="5246"/>
              <a:ext cx="1440" cy="4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69" tIns="68569" rIns="68569" bIns="68569" rtlCol="0" anchor="t" anchorCtr="0">
              <a:noAutofit/>
            </a:bodyPr>
            <a:p>
              <a:r>
                <a:rPr lang="en-US" b="1" dirty="0" smtClean="0">
                  <a:latin typeface="Helvetica Neue Light" panose="02000503000000020004" charset="0"/>
                  <a:ea typeface="Helvetica Neue Light" panose="02000503000000020004" charset="0"/>
                  <a:cs typeface="Helvetica Neue Light" panose="02000503000000020004" charset="0"/>
                  <a:sym typeface="Open Sans"/>
                </a:rPr>
                <a:t>Layer-2</a:t>
              </a:r>
              <a:endParaRPr lang="en-US" b="1" dirty="0">
                <a:latin typeface="Helvetica Neue Light" panose="02000503000000020004" charset="0"/>
                <a:ea typeface="Helvetica Neue Light" panose="02000503000000020004" charset="0"/>
                <a:cs typeface="Helvetica Neue Light" panose="02000503000000020004" charset="0"/>
                <a:sym typeface="Open San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638" y="4000"/>
              <a:ext cx="1369" cy="4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69" tIns="68569" rIns="68569" bIns="68569" rtlCol="0" anchor="t" anchorCtr="0">
              <a:noAutofit/>
            </a:bodyPr>
            <a:p>
              <a:r>
                <a:rPr lang="en-US" b="1" dirty="0" smtClean="0">
                  <a:latin typeface="Helvetica Neue Light" panose="02000503000000020004" charset="0"/>
                  <a:ea typeface="Helvetica Neue Light" panose="02000503000000020004" charset="0"/>
                  <a:cs typeface="Helvetica Neue Light" panose="02000503000000020004" charset="0"/>
                  <a:sym typeface="Open Sans"/>
                </a:rPr>
                <a:t>Layer-1</a:t>
              </a:r>
              <a:endParaRPr lang="en-US" b="1" dirty="0">
                <a:latin typeface="Helvetica Neue Light" panose="02000503000000020004" charset="0"/>
                <a:ea typeface="Helvetica Neue Light" panose="02000503000000020004" charset="0"/>
                <a:cs typeface="Helvetica Neue Light" panose="02000503000000020004" charset="0"/>
                <a:sym typeface="Open San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910" y="3291"/>
              <a:ext cx="1568" cy="4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69" tIns="68569" rIns="68569" bIns="68569" rtlCol="0" anchor="t" anchorCtr="0">
              <a:noAutofit/>
            </a:bodyPr>
            <a:p>
              <a:r>
                <a:rPr lang="en-US" b="1" dirty="0" smtClean="0">
                  <a:latin typeface="Helvetica Neue Light" panose="02000503000000020004" charset="0"/>
                  <a:ea typeface="Helvetica Neue Light" panose="02000503000000020004" charset="0"/>
                  <a:cs typeface="Helvetica Neue Light" panose="02000503000000020004" charset="0"/>
                  <a:sym typeface="Open Sans"/>
                </a:rPr>
                <a:t>Layer-0</a:t>
              </a:r>
              <a:endParaRPr lang="en-US" b="1" dirty="0">
                <a:latin typeface="Helvetica Neue Light" panose="02000503000000020004" charset="0"/>
                <a:ea typeface="Helvetica Neue Light" panose="02000503000000020004" charset="0"/>
                <a:cs typeface="Helvetica Neue Light" panose="02000503000000020004" charset="0"/>
                <a:sym typeface="Open Sans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6362065" y="1011555"/>
            <a:ext cx="958850" cy="326961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vert="horz" wrap="none" lIns="61529" tIns="0" rIns="0" bIns="0" numCol="1" anchor="ctr" anchorCtr="0" compatLnSpc="1">
            <a:noAutofit/>
          </a:bodyPr>
          <a:p>
            <a:endParaRPr lang="zh-CN" altLang="en-US" sz="2000" dirty="0" smtClean="0">
              <a:latin typeface="黑体" panose="02010600030101010101" charset="-122"/>
              <a:ea typeface="黑体" panose="02010600030101010101" charset="-122"/>
              <a:cs typeface="黑体" panose="0201060003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418705" y="2545715"/>
            <a:ext cx="1272540" cy="421005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r>
              <a:rPr lang="zh-CN" altLang="en-US" sz="1400" dirty="0" smtClean="0">
                <a:solidFill>
                  <a:srgbClr val="00B050"/>
                </a:solidFill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节点初始化的特征</a:t>
            </a:r>
            <a:endParaRPr lang="zh-CN" altLang="en-US" sz="1400" dirty="0" smtClean="0">
              <a:solidFill>
                <a:srgbClr val="00B050"/>
              </a:solidFill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58995" y="1011555"/>
            <a:ext cx="1247140" cy="243840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r>
              <a:rPr lang="zh-CN" altLang="en-US" sz="14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类比</a:t>
            </a:r>
            <a:r>
              <a:rPr lang="en-US" altLang="zh-CN" sz="14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2</a:t>
            </a:r>
            <a:r>
              <a:rPr lang="zh-CN" altLang="en-US" sz="14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层</a:t>
            </a:r>
            <a:r>
              <a:rPr lang="en-US" altLang="zh-CN" sz="14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-MLP</a:t>
            </a:r>
            <a:endParaRPr lang="en-US" altLang="zh-CN" sz="1400" dirty="0" smtClean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388745" y="4845685"/>
            <a:ext cx="4813300" cy="3994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vert="horz" wrap="none" lIns="61529" tIns="0" rIns="0" bIns="0" numCol="1" anchor="ctr" anchorCtr="0" compatLnSpc="1">
            <a:noAutofit/>
          </a:bodyPr>
          <a:p>
            <a:endParaRPr lang="zh-CN" altLang="en-US" sz="2000" dirty="0" smtClean="0">
              <a:latin typeface="黑体" panose="02010600030101010101" charset="-122"/>
              <a:ea typeface="黑体" panose="02010600030101010101" charset="-122"/>
              <a:cs typeface="黑体" panose="0201060003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3307" y="227554"/>
            <a:ext cx="8518496" cy="500956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ym typeface="+mn-ea"/>
              </a:rPr>
              <a:t>Graph Neural Network</a:t>
            </a:r>
            <a:r>
              <a:rPr sz="2000" dirty="0">
                <a:sym typeface="+mn-ea"/>
              </a:rPr>
              <a:t>：聚合函数的选择</a:t>
            </a:r>
            <a:endParaRPr sz="2000" dirty="0">
              <a:sym typeface="+mn-ea"/>
            </a:endParaRPr>
          </a:p>
        </p:txBody>
      </p:sp>
      <p:sp>
        <p:nvSpPr>
          <p:cNvPr id="5" name="矩形 4"/>
          <p:cNvSpPr/>
          <p:nvPr/>
        </p:nvSpPr>
        <p:spPr/>
      </p:sp>
      <p:pic>
        <p:nvPicPr>
          <p:cNvPr id="3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60" y="1633220"/>
            <a:ext cx="6145530" cy="2447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710" y="1586230"/>
            <a:ext cx="347345" cy="2197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310" y="2747010"/>
            <a:ext cx="355600" cy="2197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590" y="2038985"/>
            <a:ext cx="355600" cy="2197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9895" y="3039745"/>
            <a:ext cx="355600" cy="2197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0050" y="3334385"/>
            <a:ext cx="355600" cy="2197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510" y="2424430"/>
            <a:ext cx="347345" cy="219710"/>
          </a:xfrm>
          <a:prstGeom prst="rect">
            <a:avLst/>
          </a:prstGeom>
        </p:spPr>
      </p:pic>
      <p:pic>
        <p:nvPicPr>
          <p:cNvPr id="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035" y="3905885"/>
            <a:ext cx="347345" cy="21971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418705" y="2545715"/>
            <a:ext cx="1272540" cy="421005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r>
              <a:rPr lang="zh-CN" altLang="en-US" sz="1400" dirty="0" smtClean="0">
                <a:solidFill>
                  <a:srgbClr val="00B050"/>
                </a:solidFill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节点初始化的特征</a:t>
            </a:r>
            <a:endParaRPr lang="zh-CN" altLang="en-US" sz="1400" dirty="0" smtClean="0">
              <a:solidFill>
                <a:srgbClr val="00B050"/>
              </a:solidFill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531870" y="4502150"/>
            <a:ext cx="1432560" cy="276860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t" anchorCtr="0" compatLnSpc="1">
            <a:spAutoFit/>
          </a:bodyPr>
          <a:p>
            <a:r>
              <a:rPr lang="zh-CN" altLang="en-US" sz="1800" dirty="0" smtClean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聚合函数选择</a:t>
            </a:r>
            <a:endParaRPr lang="zh-CN" altLang="en-US" sz="1800" dirty="0" smtClean="0">
              <a:solidFill>
                <a:srgbClr val="FF0000"/>
              </a:solidFill>
              <a:latin typeface="Microsoft YaHei" panose="020B0503020204020204" charset="-122"/>
              <a:ea typeface="Microsoft YaHei" panose="020B0503020204020204" charset="-122"/>
              <a:cs typeface="Microsoft YaHei Regular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21430" y="2582545"/>
            <a:ext cx="852805" cy="751840"/>
          </a:xfrm>
          <a:prstGeom prst="rect">
            <a:avLst/>
          </a:prstGeom>
          <a:solidFill>
            <a:schemeClr val="accent2">
              <a:alpha val="38000"/>
            </a:schemeClr>
          </a:solidFill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endParaRPr lang="zh-CN" altLang="en-US" sz="2000" dirty="0" smtClean="0">
              <a:latin typeface="黑体" panose="02010600030101010101" charset="-122"/>
              <a:ea typeface="黑体" panose="02010600030101010101" charset="-122"/>
              <a:cs typeface="黑体" panose="0201060003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09620" y="1633220"/>
            <a:ext cx="1876425" cy="453390"/>
          </a:xfrm>
          <a:prstGeom prst="rect">
            <a:avLst/>
          </a:prstGeom>
          <a:solidFill>
            <a:srgbClr val="EF9769">
              <a:alpha val="38000"/>
            </a:srgbClr>
          </a:solidFill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r>
              <a:rPr lang="en-US" altLang="zh-CN" sz="16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1</a:t>
            </a:r>
            <a:r>
              <a:rPr lang="zh-CN" altLang="en-US" sz="16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：</a:t>
            </a:r>
            <a:r>
              <a:rPr lang="en-US" altLang="zh-CN" sz="16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sum/avg</a:t>
            </a:r>
            <a:r>
              <a:rPr lang="zh-CN" altLang="en-US" sz="16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的方式</a:t>
            </a:r>
            <a:endParaRPr lang="zh-CN" altLang="en-US" sz="1600" dirty="0" smtClean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410585" y="3672205"/>
            <a:ext cx="1673860" cy="453390"/>
          </a:xfrm>
          <a:prstGeom prst="rect">
            <a:avLst/>
          </a:prstGeom>
          <a:solidFill>
            <a:srgbClr val="EF9769">
              <a:alpha val="38000"/>
            </a:srgbClr>
          </a:solidFill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r>
              <a:rPr lang="en-US" altLang="zh-CN" sz="16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2</a:t>
            </a:r>
            <a:r>
              <a:rPr lang="zh-CN" altLang="en-US" sz="16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：采用神经网络</a:t>
            </a:r>
            <a:endParaRPr lang="zh-CN" altLang="en-US" sz="1600" dirty="0" smtClean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</p:txBody>
      </p:sp>
      <p:cxnSp>
        <p:nvCxnSpPr>
          <p:cNvPr id="43" name="Straight Arrow Connector 4"/>
          <p:cNvCxnSpPr>
            <a:stCxn id="7" idx="0"/>
            <a:endCxn id="20" idx="2"/>
          </p:cNvCxnSpPr>
          <p:nvPr/>
        </p:nvCxnSpPr>
        <p:spPr>
          <a:xfrm flipV="1">
            <a:off x="4248150" y="2086610"/>
            <a:ext cx="0" cy="49593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4"/>
          <p:cNvCxnSpPr>
            <a:stCxn id="7" idx="2"/>
            <a:endCxn id="22" idx="0"/>
          </p:cNvCxnSpPr>
          <p:nvPr/>
        </p:nvCxnSpPr>
        <p:spPr>
          <a:xfrm flipH="1">
            <a:off x="4247515" y="3334385"/>
            <a:ext cx="635" cy="3378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3307" y="227554"/>
            <a:ext cx="8518496" cy="500956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ym typeface="+mn-ea"/>
              </a:rPr>
              <a:t>Graph Neural Network</a:t>
            </a:r>
            <a:r>
              <a:rPr sz="2000" dirty="0">
                <a:sym typeface="+mn-ea"/>
              </a:rPr>
              <a:t>：聚合函数的选择</a:t>
            </a:r>
            <a:endParaRPr sz="2000" dirty="0">
              <a:sym typeface="+mn-ea"/>
            </a:endParaRPr>
          </a:p>
        </p:txBody>
      </p:sp>
      <p:sp>
        <p:nvSpPr>
          <p:cNvPr id="5" name="矩形 4"/>
          <p:cNvSpPr/>
          <p:nvPr/>
        </p:nvSpPr>
        <p:spPr/>
      </p:sp>
      <p:grpSp>
        <p:nvGrpSpPr>
          <p:cNvPr id="59" name="组合 58"/>
          <p:cNvGrpSpPr/>
          <p:nvPr/>
        </p:nvGrpSpPr>
        <p:grpSpPr>
          <a:xfrm>
            <a:off x="1049655" y="2315210"/>
            <a:ext cx="1986915" cy="1761490"/>
            <a:chOff x="2526" y="3730"/>
            <a:chExt cx="3129" cy="2774"/>
          </a:xfrm>
        </p:grpSpPr>
        <p:cxnSp>
          <p:nvCxnSpPr>
            <p:cNvPr id="7" name="Straight Connector 10"/>
            <p:cNvCxnSpPr>
              <a:stCxn id="31" idx="1"/>
              <a:endCxn id="25" idx="5"/>
            </p:cNvCxnSpPr>
            <p:nvPr/>
          </p:nvCxnSpPr>
          <p:spPr>
            <a:xfrm flipH="1" flipV="1">
              <a:off x="2943" y="4308"/>
              <a:ext cx="825" cy="5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1"/>
            <p:cNvCxnSpPr>
              <a:stCxn id="31" idx="3"/>
              <a:endCxn id="26" idx="7"/>
            </p:cNvCxnSpPr>
            <p:nvPr/>
          </p:nvCxnSpPr>
          <p:spPr>
            <a:xfrm flipH="1">
              <a:off x="3046" y="5234"/>
              <a:ext cx="722" cy="6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14"/>
            <p:cNvCxnSpPr>
              <a:endCxn id="33" idx="3"/>
            </p:cNvCxnSpPr>
            <p:nvPr/>
          </p:nvCxnSpPr>
          <p:spPr>
            <a:xfrm flipV="1">
              <a:off x="3940" y="4146"/>
              <a:ext cx="789" cy="9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17"/>
            <p:cNvCxnSpPr/>
            <p:nvPr/>
          </p:nvCxnSpPr>
          <p:spPr>
            <a:xfrm flipH="1" flipV="1">
              <a:off x="3919" y="5062"/>
              <a:ext cx="265" cy="11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9"/>
            <p:cNvCxnSpPr/>
            <p:nvPr/>
          </p:nvCxnSpPr>
          <p:spPr>
            <a:xfrm flipH="1" flipV="1">
              <a:off x="3940" y="5062"/>
              <a:ext cx="1471" cy="3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4"/>
            <p:cNvSpPr/>
            <p:nvPr/>
          </p:nvSpPr>
          <p:spPr>
            <a:xfrm>
              <a:off x="2526" y="3892"/>
              <a:ext cx="488" cy="48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5"/>
            <p:cNvSpPr/>
            <p:nvPr/>
          </p:nvSpPr>
          <p:spPr>
            <a:xfrm>
              <a:off x="2630" y="5773"/>
              <a:ext cx="488" cy="48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6"/>
            <p:cNvSpPr/>
            <p:nvPr/>
          </p:nvSpPr>
          <p:spPr>
            <a:xfrm>
              <a:off x="3696" y="4818"/>
              <a:ext cx="488" cy="488"/>
            </a:xfrm>
            <a:prstGeom prst="ellipse">
              <a:avLst/>
            </a:prstGeom>
            <a:gradFill flip="none">
              <a:gsLst>
                <a:gs pos="0">
                  <a:srgbClr val="FF0000"/>
                </a:gs>
                <a:gs pos="100000">
                  <a:srgbClr val="B0DAF1"/>
                </a:gs>
              </a:gsLst>
              <a:lin ang="0" scaled="0"/>
            </a:gra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dirty="0">
                  <a:solidFill>
                    <a:schemeClr val="tx1"/>
                  </a:solidFill>
                </a:rPr>
                <a:t>v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Oval 7"/>
            <p:cNvSpPr/>
            <p:nvPr/>
          </p:nvSpPr>
          <p:spPr>
            <a:xfrm>
              <a:off x="4658" y="3730"/>
              <a:ext cx="488" cy="48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Oval 8"/>
            <p:cNvSpPr/>
            <p:nvPr/>
          </p:nvSpPr>
          <p:spPr>
            <a:xfrm>
              <a:off x="3940" y="6016"/>
              <a:ext cx="488" cy="48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Oval 28"/>
            <p:cNvSpPr/>
            <p:nvPr/>
          </p:nvSpPr>
          <p:spPr>
            <a:xfrm>
              <a:off x="5167" y="5156"/>
              <a:ext cx="488" cy="48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27" name="图片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66185" y="1967865"/>
            <a:ext cx="4416425" cy="2259965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671830" y="1094740"/>
            <a:ext cx="7355205" cy="276860"/>
          </a:xfrm>
          <a:prstGeom prst="rect">
            <a:avLst/>
          </a:prstGeom>
          <a:noFill/>
          <a:ln>
            <a:noFill/>
          </a:ln>
        </p:spPr>
        <p:txBody>
          <a:bodyPr vert="horz" wrap="square" lIns="61529" tIns="0" rIns="0" bIns="0" numCol="1" anchor="t" anchorCtr="0" compatLnSpc="1">
            <a:spAutoFit/>
          </a:bodyPr>
          <a:p>
            <a:r>
              <a:rPr lang="en-US" sz="1800" dirty="0" smtClean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Graph Convlutional Neural</a:t>
            </a:r>
            <a:r>
              <a:rPr lang="zh-CN" altLang="en-US" sz="1800" dirty="0" smtClean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：</a:t>
            </a:r>
            <a:r>
              <a:rPr lang="en-US" altLang="zh-CN" sz="1600" dirty="0" smtClean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avg/sum+</a:t>
            </a:r>
            <a:r>
              <a:rPr lang="zh-CN" altLang="en-US" sz="1600" dirty="0" smtClean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神经网络组合邻居节点</a:t>
            </a:r>
            <a:r>
              <a:rPr lang="zh-CN" altLang="en-US" sz="1600" dirty="0" smtClean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聚合方式</a:t>
            </a:r>
            <a:endParaRPr lang="zh-CN" altLang="en-US" sz="1600" dirty="0" smtClean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 Regular" panose="020B0503020204020204" charset="-122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40970" y="5337810"/>
            <a:ext cx="6580505" cy="312420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pPr algn="l"/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Regular" panose="020B0503020204020204" charset="-122"/>
                <a:ea typeface="Microsoft YaHei Regular" panose="020B0503020204020204" charset="-122"/>
                <a:cs typeface="Helvetica Neue Light" panose="02000503000000020004" charset="0"/>
                <a:sym typeface="Open Sans"/>
              </a:rPr>
              <a:t>Kipf et al., 2017.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Regular" panose="020B0503020204020204" charset="-122"/>
                <a:ea typeface="Microsoft YaHei Regular" panose="020B0503020204020204" charset="-122"/>
                <a:cs typeface="Helvetica Neue Light" panose="02000503000000020004" charset="0"/>
                <a:sym typeface="Open Sans"/>
                <a:hlinkClick r:id="rId2"/>
              </a:rPr>
              <a:t>Semisupervised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Regular" panose="020B0503020204020204" charset="-122"/>
                <a:ea typeface="Microsoft YaHei Regular" panose="020B0503020204020204" charset="-122"/>
                <a:cs typeface="Helvetica Neue Light" panose="02000503000000020004" charset="0"/>
                <a:sym typeface="Open Sans"/>
                <a:hlinkClick r:id="rId2"/>
              </a:rPr>
              <a:t> Classification with Graph Convolutional Networks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Regular" panose="020B0503020204020204" charset="-122"/>
                <a:ea typeface="Microsoft YaHei Regular" panose="020B0503020204020204" charset="-122"/>
                <a:cs typeface="Helvetica Neue Light" panose="02000503000000020004" charset="0"/>
                <a:sym typeface="Open Sans"/>
              </a:rPr>
              <a:t>. ICLR.</a:t>
            </a:r>
            <a:endParaRPr lang="en-US" altLang="en-US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Microsoft YaHei Regular" panose="020B0503020204020204" charset="-122"/>
              <a:ea typeface="Microsoft YaHei Regular" panose="020B0503020204020204" charset="-122"/>
              <a:cs typeface="Helvetica Neue Light" panose="02000503000000020004" charset="0"/>
              <a:sym typeface="Open San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3307" y="227554"/>
            <a:ext cx="8518496" cy="500956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ym typeface="+mn-ea"/>
              </a:rPr>
              <a:t>Graph Neural Network</a:t>
            </a:r>
            <a:r>
              <a:rPr sz="2000" dirty="0">
                <a:sym typeface="+mn-ea"/>
              </a:rPr>
              <a:t>：聚合函数的选择</a:t>
            </a:r>
            <a:endParaRPr sz="2000" dirty="0">
              <a:sym typeface="+mn-ea"/>
            </a:endParaRPr>
          </a:p>
        </p:txBody>
      </p:sp>
      <p:sp>
        <p:nvSpPr>
          <p:cNvPr id="5" name="矩形 4"/>
          <p:cNvSpPr/>
          <p:nvPr/>
        </p:nvSpPr>
        <p:spPr/>
      </p:sp>
      <p:grpSp>
        <p:nvGrpSpPr>
          <p:cNvPr id="59" name="组合 58"/>
          <p:cNvGrpSpPr/>
          <p:nvPr/>
        </p:nvGrpSpPr>
        <p:grpSpPr>
          <a:xfrm>
            <a:off x="1049655" y="2315210"/>
            <a:ext cx="1986915" cy="1761490"/>
            <a:chOff x="2526" y="3730"/>
            <a:chExt cx="3129" cy="2774"/>
          </a:xfrm>
        </p:grpSpPr>
        <p:cxnSp>
          <p:nvCxnSpPr>
            <p:cNvPr id="7" name="Straight Connector 10"/>
            <p:cNvCxnSpPr>
              <a:stCxn id="31" idx="1"/>
              <a:endCxn id="25" idx="5"/>
            </p:cNvCxnSpPr>
            <p:nvPr/>
          </p:nvCxnSpPr>
          <p:spPr>
            <a:xfrm flipH="1" flipV="1">
              <a:off x="2943" y="4308"/>
              <a:ext cx="825" cy="5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1"/>
            <p:cNvCxnSpPr>
              <a:stCxn id="31" idx="3"/>
              <a:endCxn id="26" idx="7"/>
            </p:cNvCxnSpPr>
            <p:nvPr/>
          </p:nvCxnSpPr>
          <p:spPr>
            <a:xfrm flipH="1">
              <a:off x="3046" y="5234"/>
              <a:ext cx="722" cy="6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14"/>
            <p:cNvCxnSpPr>
              <a:endCxn id="33" idx="3"/>
            </p:cNvCxnSpPr>
            <p:nvPr/>
          </p:nvCxnSpPr>
          <p:spPr>
            <a:xfrm flipV="1">
              <a:off x="3940" y="4146"/>
              <a:ext cx="789" cy="9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17"/>
            <p:cNvCxnSpPr/>
            <p:nvPr/>
          </p:nvCxnSpPr>
          <p:spPr>
            <a:xfrm flipH="1" flipV="1">
              <a:off x="3919" y="5062"/>
              <a:ext cx="265" cy="11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9"/>
            <p:cNvCxnSpPr/>
            <p:nvPr/>
          </p:nvCxnSpPr>
          <p:spPr>
            <a:xfrm flipH="1" flipV="1">
              <a:off x="3940" y="5062"/>
              <a:ext cx="1471" cy="3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4"/>
            <p:cNvSpPr/>
            <p:nvPr/>
          </p:nvSpPr>
          <p:spPr>
            <a:xfrm>
              <a:off x="2526" y="3892"/>
              <a:ext cx="488" cy="48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5"/>
            <p:cNvSpPr/>
            <p:nvPr/>
          </p:nvSpPr>
          <p:spPr>
            <a:xfrm>
              <a:off x="2630" y="5773"/>
              <a:ext cx="488" cy="48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6"/>
            <p:cNvSpPr/>
            <p:nvPr/>
          </p:nvSpPr>
          <p:spPr>
            <a:xfrm>
              <a:off x="3696" y="4818"/>
              <a:ext cx="488" cy="488"/>
            </a:xfrm>
            <a:prstGeom prst="ellipse">
              <a:avLst/>
            </a:prstGeom>
            <a:gradFill flip="none">
              <a:gsLst>
                <a:gs pos="0">
                  <a:srgbClr val="FF0000"/>
                </a:gs>
                <a:gs pos="100000">
                  <a:srgbClr val="B0DAF1"/>
                </a:gs>
              </a:gsLst>
              <a:lin ang="0" scaled="0"/>
            </a:gra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dirty="0">
                  <a:solidFill>
                    <a:schemeClr val="tx1"/>
                  </a:solidFill>
                </a:rPr>
                <a:t>v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Oval 7"/>
            <p:cNvSpPr/>
            <p:nvPr/>
          </p:nvSpPr>
          <p:spPr>
            <a:xfrm>
              <a:off x="4658" y="3730"/>
              <a:ext cx="488" cy="48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Oval 8"/>
            <p:cNvSpPr/>
            <p:nvPr/>
          </p:nvSpPr>
          <p:spPr>
            <a:xfrm>
              <a:off x="3940" y="6016"/>
              <a:ext cx="488" cy="48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Oval 28"/>
            <p:cNvSpPr/>
            <p:nvPr/>
          </p:nvSpPr>
          <p:spPr>
            <a:xfrm>
              <a:off x="5167" y="5156"/>
              <a:ext cx="488" cy="48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671830" y="1094740"/>
            <a:ext cx="7261225" cy="276860"/>
          </a:xfrm>
          <a:prstGeom prst="rect">
            <a:avLst/>
          </a:prstGeom>
          <a:noFill/>
          <a:ln>
            <a:noFill/>
          </a:ln>
        </p:spPr>
        <p:txBody>
          <a:bodyPr vert="horz" wrap="square" lIns="61529" tIns="0" rIns="0" bIns="0" numCol="1" anchor="t" anchorCtr="0" compatLnSpc="1">
            <a:spAutoFit/>
          </a:bodyPr>
          <a:p>
            <a:r>
              <a:rPr lang="en-US" sz="1800" dirty="0" smtClean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Graph Convlutional Neural</a:t>
            </a:r>
            <a:r>
              <a:rPr lang="zh-CN" altLang="en-US" sz="1800" dirty="0" smtClean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：</a:t>
            </a:r>
            <a:r>
              <a:rPr lang="en-US" altLang="zh-CN" sz="1600" dirty="0" smtClean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avg/sum+</a:t>
            </a:r>
            <a:r>
              <a:rPr lang="zh-CN" altLang="en-US" sz="1600" dirty="0" smtClean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神经网络组合邻居节点</a:t>
            </a:r>
            <a:r>
              <a:rPr lang="zh-CN" altLang="en-US" sz="1600" dirty="0" smtClean="0"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聚合方式</a:t>
            </a:r>
            <a:endParaRPr lang="zh-CN" altLang="en-US" sz="1600" dirty="0" smtClean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 Regular" panose="020B050302020402020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1320" y="1920875"/>
            <a:ext cx="3722370" cy="230505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140970" y="5337810"/>
            <a:ext cx="6580505" cy="312420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pPr algn="l"/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Regular" panose="020B0503020204020204" charset="-122"/>
                <a:ea typeface="Microsoft YaHei Regular" panose="020B0503020204020204" charset="-122"/>
                <a:cs typeface="Helvetica Neue Light" panose="02000503000000020004" charset="0"/>
                <a:sym typeface="Open Sans"/>
              </a:rPr>
              <a:t>Kipf et al., 2017.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Regular" panose="020B0503020204020204" charset="-122"/>
                <a:ea typeface="Microsoft YaHei Regular" panose="020B0503020204020204" charset="-122"/>
                <a:cs typeface="Helvetica Neue Light" panose="02000503000000020004" charset="0"/>
                <a:sym typeface="Open Sans"/>
                <a:hlinkClick r:id="rId2"/>
              </a:rPr>
              <a:t>Semisupervised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Regular" panose="020B0503020204020204" charset="-122"/>
                <a:ea typeface="Microsoft YaHei Regular" panose="020B0503020204020204" charset="-122"/>
                <a:cs typeface="Helvetica Neue Light" panose="02000503000000020004" charset="0"/>
                <a:sym typeface="Open Sans"/>
                <a:hlinkClick r:id="rId2"/>
              </a:rPr>
              <a:t> Classification with Graph Convolutional Networks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Regular" panose="020B0503020204020204" charset="-122"/>
                <a:ea typeface="Microsoft YaHei Regular" panose="020B0503020204020204" charset="-122"/>
                <a:cs typeface="Helvetica Neue Light" panose="02000503000000020004" charset="0"/>
                <a:sym typeface="Open Sans"/>
              </a:rPr>
              <a:t>. ICLR.</a:t>
            </a:r>
            <a:endParaRPr lang="en-US" altLang="en-US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Microsoft YaHei Regular" panose="020B0503020204020204" charset="-122"/>
              <a:ea typeface="Microsoft YaHei Regular" panose="020B0503020204020204" charset="-122"/>
              <a:cs typeface="Helvetica Neue Light" panose="02000503000000020004" charset="0"/>
              <a:sym typeface="Open San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3307" y="227554"/>
            <a:ext cx="8518496" cy="500956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ym typeface="+mn-ea"/>
              </a:rPr>
              <a:t>Graph Neural Network</a:t>
            </a:r>
            <a:r>
              <a:rPr sz="2000" dirty="0">
                <a:sym typeface="+mn-ea"/>
              </a:rPr>
              <a:t>：聚合函数的选择</a:t>
            </a:r>
            <a:endParaRPr sz="2000" dirty="0">
              <a:sym typeface="+mn-ea"/>
            </a:endParaRPr>
          </a:p>
        </p:txBody>
      </p:sp>
      <p:sp>
        <p:nvSpPr>
          <p:cNvPr id="5" name="矩形 4"/>
          <p:cNvSpPr/>
          <p:nvPr/>
        </p:nvSpPr>
        <p:spPr/>
      </p:sp>
      <p:grpSp>
        <p:nvGrpSpPr>
          <p:cNvPr id="59" name="组合 58"/>
          <p:cNvGrpSpPr/>
          <p:nvPr/>
        </p:nvGrpSpPr>
        <p:grpSpPr>
          <a:xfrm>
            <a:off x="1049655" y="2315210"/>
            <a:ext cx="1986915" cy="1761490"/>
            <a:chOff x="2526" y="3730"/>
            <a:chExt cx="3129" cy="2774"/>
          </a:xfrm>
        </p:grpSpPr>
        <p:cxnSp>
          <p:nvCxnSpPr>
            <p:cNvPr id="7" name="Straight Connector 10"/>
            <p:cNvCxnSpPr>
              <a:stCxn id="31" idx="1"/>
              <a:endCxn id="25" idx="5"/>
            </p:cNvCxnSpPr>
            <p:nvPr/>
          </p:nvCxnSpPr>
          <p:spPr>
            <a:xfrm flipH="1" flipV="1">
              <a:off x="2943" y="4308"/>
              <a:ext cx="825" cy="5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1"/>
            <p:cNvCxnSpPr>
              <a:stCxn id="31" idx="3"/>
              <a:endCxn id="26" idx="7"/>
            </p:cNvCxnSpPr>
            <p:nvPr/>
          </p:nvCxnSpPr>
          <p:spPr>
            <a:xfrm flipH="1">
              <a:off x="3046" y="5234"/>
              <a:ext cx="722" cy="6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14"/>
            <p:cNvCxnSpPr>
              <a:endCxn id="33" idx="3"/>
            </p:cNvCxnSpPr>
            <p:nvPr/>
          </p:nvCxnSpPr>
          <p:spPr>
            <a:xfrm flipV="1">
              <a:off x="3940" y="4146"/>
              <a:ext cx="789" cy="9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17"/>
            <p:cNvCxnSpPr/>
            <p:nvPr/>
          </p:nvCxnSpPr>
          <p:spPr>
            <a:xfrm flipH="1" flipV="1">
              <a:off x="3919" y="5062"/>
              <a:ext cx="265" cy="11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9"/>
            <p:cNvCxnSpPr/>
            <p:nvPr/>
          </p:nvCxnSpPr>
          <p:spPr>
            <a:xfrm flipH="1" flipV="1">
              <a:off x="3940" y="5062"/>
              <a:ext cx="1471" cy="3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4"/>
            <p:cNvSpPr/>
            <p:nvPr/>
          </p:nvSpPr>
          <p:spPr>
            <a:xfrm>
              <a:off x="2526" y="3892"/>
              <a:ext cx="488" cy="48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5"/>
            <p:cNvSpPr/>
            <p:nvPr/>
          </p:nvSpPr>
          <p:spPr>
            <a:xfrm>
              <a:off x="2630" y="5773"/>
              <a:ext cx="488" cy="48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6"/>
            <p:cNvSpPr/>
            <p:nvPr/>
          </p:nvSpPr>
          <p:spPr>
            <a:xfrm>
              <a:off x="3696" y="4818"/>
              <a:ext cx="488" cy="488"/>
            </a:xfrm>
            <a:prstGeom prst="ellipse">
              <a:avLst/>
            </a:prstGeom>
            <a:gradFill flip="none">
              <a:gsLst>
                <a:gs pos="0">
                  <a:srgbClr val="FF0000"/>
                </a:gs>
                <a:gs pos="100000">
                  <a:srgbClr val="B0DAF1"/>
                </a:gs>
              </a:gsLst>
              <a:lin ang="0" scaled="0"/>
            </a:gra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dirty="0">
                  <a:solidFill>
                    <a:schemeClr val="tx1"/>
                  </a:solidFill>
                </a:rPr>
                <a:t>v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Oval 7"/>
            <p:cNvSpPr/>
            <p:nvPr/>
          </p:nvSpPr>
          <p:spPr>
            <a:xfrm>
              <a:off x="4658" y="3730"/>
              <a:ext cx="488" cy="48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Oval 8"/>
            <p:cNvSpPr/>
            <p:nvPr/>
          </p:nvSpPr>
          <p:spPr>
            <a:xfrm>
              <a:off x="3940" y="6016"/>
              <a:ext cx="488" cy="48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Oval 28"/>
            <p:cNvSpPr/>
            <p:nvPr/>
          </p:nvSpPr>
          <p:spPr>
            <a:xfrm>
              <a:off x="5167" y="5156"/>
              <a:ext cx="488" cy="48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671830" y="1094740"/>
            <a:ext cx="7381240" cy="276860"/>
          </a:xfrm>
          <a:prstGeom prst="rect">
            <a:avLst/>
          </a:prstGeom>
          <a:noFill/>
          <a:ln>
            <a:noFill/>
          </a:ln>
        </p:spPr>
        <p:txBody>
          <a:bodyPr vert="horz" wrap="square" lIns="61529" tIns="0" rIns="0" bIns="0" numCol="1" anchor="t" anchorCtr="0" compatLnSpc="1">
            <a:spAutoFit/>
          </a:bodyPr>
          <a:p>
            <a:r>
              <a:rPr lang="en-US" sz="1800" dirty="0" smtClean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Graph Convlutional Neural</a:t>
            </a:r>
            <a:r>
              <a:rPr lang="zh-CN" altLang="en-US" sz="1800" dirty="0" smtClean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：</a:t>
            </a:r>
            <a:r>
              <a:rPr lang="en-US" altLang="zh-CN" sz="1600" dirty="0" smtClean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avg/sum+</a:t>
            </a:r>
            <a:r>
              <a:rPr lang="zh-CN" altLang="en-US" sz="1600" dirty="0" smtClean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神经网络组合邻居节点</a:t>
            </a:r>
            <a:r>
              <a:rPr lang="zh-CN" altLang="en-US" sz="1600" dirty="0" smtClean="0"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聚合方式</a:t>
            </a:r>
            <a:endParaRPr lang="zh-CN" altLang="en-US" sz="1600" dirty="0" smtClean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 Regular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8420" y="2223770"/>
            <a:ext cx="4318635" cy="20897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910715" y="4723765"/>
            <a:ext cx="5702935" cy="437515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r>
              <a:rPr lang="en-US" altLang="zh-CN" sz="1600" dirty="0" smtClean="0">
                <a:solidFill>
                  <a:srgbClr val="FF0000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Inductive</a:t>
            </a:r>
            <a:r>
              <a:rPr lang="zh-CN" altLang="en-US" sz="16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：通过每层</a:t>
            </a:r>
            <a:r>
              <a:rPr lang="zh-CN" altLang="en-US" sz="1600" dirty="0" smtClean="0">
                <a:solidFill>
                  <a:srgbClr val="FF0000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参数共享</a:t>
            </a:r>
            <a:r>
              <a:rPr lang="zh-CN" altLang="en-US" sz="16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，可以实现计算新来节点的表达</a:t>
            </a:r>
            <a:endParaRPr lang="zh-CN" altLang="en-US" sz="1600" dirty="0" smtClean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40970" y="5337810"/>
            <a:ext cx="6580505" cy="312420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pPr algn="l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Regular" panose="020B0503020204020204" charset="-122"/>
                <a:ea typeface="Microsoft YaHei Regular" panose="020B0503020204020204" charset="-122"/>
                <a:cs typeface="Helvetica Neue Light" panose="02000503000000020004" charset="0"/>
                <a:sym typeface="Open Sans"/>
              </a:rPr>
              <a:t>Kipf et al., 2017.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Regular" panose="020B0503020204020204" charset="-122"/>
                <a:ea typeface="Microsoft YaHei Regular" panose="020B0503020204020204" charset="-122"/>
                <a:cs typeface="Helvetica Neue Light" panose="02000503000000020004" charset="0"/>
                <a:sym typeface="Open Sans"/>
                <a:hlinkClick r:id="rId2"/>
              </a:rPr>
              <a:t>Semisupervised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Regular" panose="020B0503020204020204" charset="-122"/>
                <a:ea typeface="Microsoft YaHei Regular" panose="020B0503020204020204" charset="-122"/>
                <a:cs typeface="Helvetica Neue Light" panose="02000503000000020004" charset="0"/>
                <a:sym typeface="Open Sans"/>
                <a:hlinkClick r:id="rId2"/>
              </a:rPr>
              <a:t> Classification with Graph Convolutional Networks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Regular" panose="020B0503020204020204" charset="-122"/>
                <a:ea typeface="Microsoft YaHei Regular" panose="020B0503020204020204" charset="-122"/>
                <a:cs typeface="Helvetica Neue Light" panose="02000503000000020004" charset="0"/>
                <a:sym typeface="Open Sans"/>
              </a:rPr>
              <a:t>. ICLR.</a:t>
            </a:r>
            <a:endParaRPr lang="en-US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Microsoft YaHei Regular" panose="020B0503020204020204" charset="-122"/>
              <a:ea typeface="Microsoft YaHei Regular" panose="020B0503020204020204" charset="-122"/>
              <a:cs typeface="Helvetica Neue Light" panose="02000503000000020004" charset="0"/>
              <a:sym typeface="Open Sans"/>
            </a:endParaRPr>
          </a:p>
        </p:txBody>
      </p:sp>
      <p:sp>
        <p:nvSpPr>
          <p:cNvPr id="6" name="Oval 7"/>
          <p:cNvSpPr/>
          <p:nvPr/>
        </p:nvSpPr>
        <p:spPr>
          <a:xfrm>
            <a:off x="3364230" y="2579370"/>
            <a:ext cx="309880" cy="309880"/>
          </a:xfrm>
          <a:prstGeom prst="ellipse">
            <a:avLst/>
          </a:prstGeom>
          <a:solidFill>
            <a:srgbClr val="E2F3F8"/>
          </a:solidFill>
          <a:ln>
            <a:solidFill>
              <a:srgbClr val="CD2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Connector 14"/>
          <p:cNvCxnSpPr/>
          <p:nvPr/>
        </p:nvCxnSpPr>
        <p:spPr>
          <a:xfrm flipV="1">
            <a:off x="3036570" y="2889250"/>
            <a:ext cx="436880" cy="490855"/>
          </a:xfrm>
          <a:prstGeom prst="line">
            <a:avLst/>
          </a:prstGeom>
          <a:ln w="25400" cmpd="sng">
            <a:solidFill>
              <a:srgbClr val="CD242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4"/>
          <p:cNvCxnSpPr>
            <a:endCxn id="6" idx="2"/>
          </p:cNvCxnSpPr>
          <p:nvPr/>
        </p:nvCxnSpPr>
        <p:spPr>
          <a:xfrm>
            <a:off x="2764155" y="2511425"/>
            <a:ext cx="600075" cy="222885"/>
          </a:xfrm>
          <a:prstGeom prst="line">
            <a:avLst/>
          </a:prstGeom>
          <a:ln w="25400" cmpd="sng">
            <a:solidFill>
              <a:srgbClr val="CD242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3307" y="227554"/>
            <a:ext cx="8518496" cy="500956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ym typeface="+mn-ea"/>
              </a:rPr>
              <a:t>Graph Neural Network</a:t>
            </a:r>
            <a:r>
              <a:rPr sz="2000" dirty="0">
                <a:sym typeface="+mn-ea"/>
              </a:rPr>
              <a:t>：</a:t>
            </a:r>
            <a:r>
              <a:rPr lang="en-US" altLang="zh-CN" sz="2000" dirty="0">
                <a:sym typeface="+mn-ea"/>
              </a:rPr>
              <a:t>GraphSAGE</a:t>
            </a:r>
            <a:endParaRPr lang="en-US" altLang="zh-CN" sz="2000" dirty="0">
              <a:sym typeface="+mn-ea"/>
            </a:endParaRPr>
          </a:p>
        </p:txBody>
      </p:sp>
      <p:sp>
        <p:nvSpPr>
          <p:cNvPr id="5" name="矩形 4"/>
          <p:cNvSpPr/>
          <p:nvPr/>
        </p:nvSpPr>
        <p:spPr/>
      </p:sp>
      <p:sp>
        <p:nvSpPr>
          <p:cNvPr id="28" name="文本框 27"/>
          <p:cNvSpPr txBox="1"/>
          <p:nvPr/>
        </p:nvSpPr>
        <p:spPr>
          <a:xfrm>
            <a:off x="671830" y="1094740"/>
            <a:ext cx="7041515" cy="276860"/>
          </a:xfrm>
          <a:prstGeom prst="rect">
            <a:avLst/>
          </a:prstGeom>
          <a:noFill/>
          <a:ln>
            <a:noFill/>
          </a:ln>
        </p:spPr>
        <p:txBody>
          <a:bodyPr vert="horz" wrap="square" lIns="61529" tIns="0" rIns="0" bIns="0" numCol="1" anchor="t" anchorCtr="0" compatLnSpc="1">
            <a:spAutoFit/>
          </a:bodyPr>
          <a:p>
            <a:r>
              <a:rPr lang="en-US" sz="1800" dirty="0" smtClean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GraphSAGE</a:t>
            </a:r>
            <a:r>
              <a:rPr lang="zh-CN" altLang="en-US" sz="1800" dirty="0" smtClean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：</a:t>
            </a:r>
            <a:r>
              <a:rPr lang="zh-CN" altLang="en-US" sz="1800" dirty="0" smtClean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采样</a:t>
            </a:r>
            <a:r>
              <a:rPr lang="en-US" altLang="zh-CN" sz="1800" dirty="0" smtClean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+</a:t>
            </a:r>
            <a:r>
              <a:rPr lang="zh-CN" altLang="en-US" sz="1800" dirty="0" smtClean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聚合</a:t>
            </a:r>
            <a:endParaRPr lang="zh-CN" altLang="en-US" sz="1800" dirty="0" smtClean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 Regular" panose="020B0503020204020204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390" y="1696085"/>
            <a:ext cx="8237855" cy="28581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6675" y="5329555"/>
            <a:ext cx="6840855" cy="215265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t" anchorCtr="0" compatLnSpc="1">
            <a:spAutoFit/>
          </a:bodyPr>
          <a:p>
            <a:pPr indent="0">
              <a:buFont typeface="Arial" panose="020B0604020202090204" pitchFamily="34" charset="0"/>
              <a:buNone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Regular" panose="020B0503020204020204" charset="-122"/>
                <a:ea typeface="Microsoft YaHei Regular" panose="020B0503020204020204" charset="-122"/>
                <a:cs typeface="Helvetica Neue Light" panose="02000503000000020004" charset="0"/>
                <a:sym typeface="Open Sans"/>
              </a:rPr>
              <a:t>Hamilton et al., 2017.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Regular" panose="020B0503020204020204" charset="-122"/>
                <a:ea typeface="Microsoft YaHei Regular" panose="020B0503020204020204" charset="-122"/>
                <a:cs typeface="Helvetica Neue Light" panose="02000503000000020004" charset="0"/>
                <a:sym typeface="Open Sans"/>
                <a:hlinkClick r:id="rId2"/>
              </a:rPr>
              <a:t>Inductive Representation Learning on Large Graphs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Regular" panose="020B0503020204020204" charset="-122"/>
                <a:ea typeface="Microsoft YaHei Regular" panose="020B0503020204020204" charset="-122"/>
                <a:cs typeface="Helvetica Neue Light" panose="02000503000000020004" charset="0"/>
                <a:sym typeface="Open Sans"/>
              </a:rPr>
              <a:t>. NIPS.</a:t>
            </a:r>
            <a:endParaRPr lang="en-US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Microsoft YaHei Regular" panose="020B0503020204020204" charset="-122"/>
              <a:ea typeface="Microsoft YaHei Regular" panose="020B0503020204020204" charset="-122"/>
              <a:cs typeface="Helvetica Neue Light" panose="02000503000000020004" charset="0"/>
              <a:sym typeface="Open San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7380" y="4693285"/>
            <a:ext cx="2388235" cy="532765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pPr marL="342900" indent="-342900">
              <a:buFont typeface="Wingdings" panose="05000000000000000000" charset="0"/>
              <a:buChar char=""/>
            </a:pPr>
            <a:r>
              <a:rPr lang="zh-CN" altLang="en-US" sz="14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采样部分邻居节点；</a:t>
            </a:r>
            <a:endParaRPr lang="zh-CN" altLang="en-US" sz="1400" dirty="0" smtClean="0"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  <a:p>
            <a:pPr marL="342900" indent="-342900">
              <a:buFont typeface="Wingdings" panose="05000000000000000000" charset="0"/>
              <a:buChar char=""/>
            </a:pPr>
            <a:r>
              <a:rPr lang="zh-CN" altLang="en-US" sz="14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多阶采样；</a:t>
            </a:r>
            <a:endParaRPr lang="zh-CN" altLang="en-US" sz="1400" dirty="0" smtClean="0"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77565" y="4796790"/>
            <a:ext cx="2388235" cy="290195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pPr marL="342900" indent="-342900">
              <a:buFont typeface="Wingdings" panose="05000000000000000000" charset="0"/>
              <a:buChar char=""/>
            </a:pPr>
            <a:r>
              <a:rPr lang="zh-CN" altLang="en-US" sz="14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信息聚合</a:t>
            </a:r>
            <a:endParaRPr lang="zh-CN" altLang="en-US" sz="1400" dirty="0" smtClean="0"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3307" y="227554"/>
            <a:ext cx="8518496" cy="500956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ym typeface="+mn-ea"/>
              </a:rPr>
              <a:t>Graph Neural Network</a:t>
            </a:r>
            <a:r>
              <a:rPr sz="2000" dirty="0">
                <a:sym typeface="+mn-ea"/>
              </a:rPr>
              <a:t>：</a:t>
            </a:r>
            <a:r>
              <a:rPr lang="en-US" altLang="zh-CN" sz="2000" dirty="0">
                <a:sym typeface="+mn-ea"/>
              </a:rPr>
              <a:t>GraphSAGE</a:t>
            </a:r>
            <a:endParaRPr sz="2000" dirty="0">
              <a:sym typeface="+mn-ea"/>
            </a:endParaRPr>
          </a:p>
        </p:txBody>
      </p:sp>
      <p:sp>
        <p:nvSpPr>
          <p:cNvPr id="5" name="矩形 4"/>
          <p:cNvSpPr/>
          <p:nvPr/>
        </p:nvSpPr>
        <p:spPr/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7330" y="1393825"/>
            <a:ext cx="6148070" cy="21329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37030" y="3789680"/>
            <a:ext cx="5869305" cy="1485900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pPr marL="171450" indent="-171450" algn="l">
              <a:buFont typeface="Wingdings" panose="05000000000000000000" charset="0"/>
              <a:buChar char="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采样可以加快训练速度，大网络训练（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eg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：社交网络）；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>
              <a:buFont typeface="Wingdings" panose="05000000000000000000" charset="0"/>
              <a:buChar char="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>
              <a:buFont typeface="Wingdings" panose="05000000000000000000" charset="0"/>
              <a:buChar char="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迫使模型学习到节点的组合方式，更有鲁棒性（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eg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dropout &amp;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模型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ensemble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）；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>
              <a:buFont typeface="Wingdings" panose="05000000000000000000" charset="0"/>
              <a:buChar char=""/>
            </a:pP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>
              <a:buFont typeface="Wingdings" panose="05000000000000000000" charset="0"/>
              <a:buChar char=""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多阶信息的合理利用，</a:t>
            </a:r>
            <a:r>
              <a:rPr lang="zh-CN" altLang="en-US"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分层聚合不同类型信息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71450" indent="-171450" algn="l">
              <a:buFont typeface="Wingdings" panose="05000000000000000000" charset="0"/>
              <a:buChar char=""/>
            </a:pPr>
            <a:endParaRPr lang="zh-CN" altLang="en-US" sz="1400" b="1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171450" indent="-171450" algn="l">
              <a:buFont typeface="Wingdings" panose="05000000000000000000" charset="0"/>
              <a:buChar char=""/>
            </a:pPr>
            <a:r>
              <a:rPr lang="en-US" altLang="zh-CN" sz="1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Inductive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：甚至只需要</a:t>
            </a:r>
            <a:r>
              <a:rPr lang="en-US" altLang="zh-CN" sz="1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subGraph</a:t>
            </a:r>
            <a:endParaRPr lang="en-US" altLang="zh-CN" sz="1400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4775" y="5424805"/>
            <a:ext cx="5873115" cy="184150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t" anchorCtr="0" compatLnSpc="1">
            <a:spAutoFit/>
          </a:bodyPr>
          <a:p>
            <a:pPr indent="0">
              <a:buFont typeface="Arial" panose="020B0604020202090204" pitchFamily="34" charset="0"/>
              <a:buNone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Regular" panose="020B0503020204020204" charset="-122"/>
                <a:ea typeface="Microsoft YaHei Regular" panose="020B0503020204020204" charset="-122"/>
                <a:cs typeface="Helvetica Neue Light" panose="02000503000000020004" charset="0"/>
                <a:sym typeface="Open Sans"/>
              </a:rPr>
              <a:t>Hamilton et al., 2017.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Regular" panose="020B0503020204020204" charset="-122"/>
                <a:ea typeface="Microsoft YaHei Regular" panose="020B0503020204020204" charset="-122"/>
                <a:cs typeface="Helvetica Neue Light" panose="02000503000000020004" charset="0"/>
                <a:sym typeface="Open Sans"/>
                <a:hlinkClick r:id="rId2"/>
              </a:rPr>
              <a:t>Inductive Representation Learning on Large Graphs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Regular" panose="020B0503020204020204" charset="-122"/>
                <a:ea typeface="Microsoft YaHei Regular" panose="020B0503020204020204" charset="-122"/>
                <a:cs typeface="Helvetica Neue Light" panose="02000503000000020004" charset="0"/>
                <a:sym typeface="Open Sans"/>
              </a:rPr>
              <a:t>. NIPS.</a:t>
            </a:r>
            <a:endParaRPr lang="en-US" altLang="en-US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Microsoft YaHei Regular" panose="020B0503020204020204" charset="-122"/>
              <a:ea typeface="Microsoft YaHei Regular" panose="020B0503020204020204" charset="-122"/>
              <a:cs typeface="Helvetica Neue Light" panose="02000503000000020004" charset="0"/>
              <a:sym typeface="Open San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6365" y="4302125"/>
            <a:ext cx="1370965" cy="290195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1400" b="1" dirty="0" smtClean="0">
                <a:solidFill>
                  <a:schemeClr val="accent4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why sample</a:t>
            </a:r>
            <a:r>
              <a:rPr lang="zh-CN" altLang="en-US" sz="1400" b="1" dirty="0" smtClean="0">
                <a:solidFill>
                  <a:schemeClr val="accent4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？</a:t>
            </a:r>
            <a:endParaRPr lang="zh-CN" altLang="en-US" sz="1400" b="1" dirty="0" smtClean="0">
              <a:solidFill>
                <a:schemeClr val="accent4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3307" y="227554"/>
            <a:ext cx="8518496" cy="500956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ym typeface="+mn-ea"/>
              </a:rPr>
              <a:t>Graph Neural Network</a:t>
            </a:r>
            <a:r>
              <a:rPr sz="2000" dirty="0">
                <a:sym typeface="+mn-ea"/>
              </a:rPr>
              <a:t>：</a:t>
            </a:r>
            <a:r>
              <a:rPr lang="en-US" altLang="zh-CN" sz="2000" dirty="0">
                <a:sym typeface="+mn-ea"/>
              </a:rPr>
              <a:t>GraphSAGE</a:t>
            </a:r>
            <a:endParaRPr sz="2000" dirty="0">
              <a:sym typeface="+mn-ea"/>
            </a:endParaRPr>
          </a:p>
        </p:txBody>
      </p:sp>
      <p:sp>
        <p:nvSpPr>
          <p:cNvPr id="5" name="矩形 4"/>
          <p:cNvSpPr/>
          <p:nvPr/>
        </p:nvSpPr>
        <p:spPr/>
      </p:sp>
      <p:sp>
        <p:nvSpPr>
          <p:cNvPr id="28" name="文本框 27"/>
          <p:cNvSpPr txBox="1"/>
          <p:nvPr/>
        </p:nvSpPr>
        <p:spPr>
          <a:xfrm>
            <a:off x="671830" y="1094740"/>
            <a:ext cx="7041515" cy="276860"/>
          </a:xfrm>
          <a:prstGeom prst="rect">
            <a:avLst/>
          </a:prstGeom>
          <a:noFill/>
          <a:ln>
            <a:noFill/>
          </a:ln>
        </p:spPr>
        <p:txBody>
          <a:bodyPr vert="horz" wrap="square" lIns="61529" tIns="0" rIns="0" bIns="0" numCol="1" anchor="t" anchorCtr="0" compatLnSpc="1">
            <a:spAutoFit/>
          </a:bodyPr>
          <a:p>
            <a:r>
              <a:rPr lang="en-US" sz="1800" dirty="0" smtClean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GraphSAGE</a:t>
            </a:r>
            <a:r>
              <a:rPr lang="zh-CN" altLang="en-US" sz="1800" dirty="0" smtClean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：</a:t>
            </a:r>
            <a:r>
              <a:rPr lang="zh-CN" altLang="en-US" sz="1800" dirty="0" smtClean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聚合函数</a:t>
            </a:r>
            <a:r>
              <a:rPr lang="zh-CN" altLang="en-US" sz="1800" dirty="0" smtClean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的选择</a:t>
            </a:r>
            <a:endParaRPr lang="zh-CN" altLang="en-US" sz="1800" dirty="0" smtClean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 Regular" panose="020B0503020204020204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7480" y="1687830"/>
            <a:ext cx="6148070" cy="21329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460" y="4136390"/>
            <a:ext cx="6210935" cy="10033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4775" y="5424805"/>
            <a:ext cx="5873115" cy="184150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t" anchorCtr="0" compatLnSpc="1">
            <a:spAutoFit/>
          </a:bodyPr>
          <a:p>
            <a:pPr indent="0">
              <a:buFont typeface="Arial" panose="020B0604020202090204" pitchFamily="34" charset="0"/>
              <a:buNone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Regular" panose="020B0503020204020204" charset="-122"/>
                <a:ea typeface="Microsoft YaHei Regular" panose="020B0503020204020204" charset="-122"/>
                <a:cs typeface="Helvetica Neue Light" panose="02000503000000020004" charset="0"/>
                <a:sym typeface="Open Sans"/>
              </a:rPr>
              <a:t>Hamilton et al., 2017.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Regular" panose="020B0503020204020204" charset="-122"/>
                <a:ea typeface="Microsoft YaHei Regular" panose="020B0503020204020204" charset="-122"/>
                <a:cs typeface="Helvetica Neue Light" panose="02000503000000020004" charset="0"/>
                <a:sym typeface="Open Sans"/>
                <a:hlinkClick r:id="rId3"/>
              </a:rPr>
              <a:t>Inductive Representation Learning on Large Graphs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Regular" panose="020B0503020204020204" charset="-122"/>
                <a:ea typeface="Microsoft YaHei Regular" panose="020B0503020204020204" charset="-122"/>
                <a:cs typeface="Helvetica Neue Light" panose="02000503000000020004" charset="0"/>
                <a:sym typeface="Open Sans"/>
              </a:rPr>
              <a:t>. NIPS.</a:t>
            </a:r>
            <a:endParaRPr lang="en-US" altLang="en-US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Microsoft YaHei Regular" panose="020B0503020204020204" charset="-122"/>
              <a:ea typeface="Microsoft YaHei Regular" panose="020B0503020204020204" charset="-122"/>
              <a:cs typeface="Helvetica Neue Light" panose="02000503000000020004" charset="0"/>
              <a:sym typeface="Open San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3307" y="227554"/>
            <a:ext cx="8518496" cy="500956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ym typeface="+mn-ea"/>
              </a:rPr>
              <a:t>Graph Neural Network</a:t>
            </a:r>
            <a:r>
              <a:rPr sz="2000" dirty="0">
                <a:sym typeface="+mn-ea"/>
              </a:rPr>
              <a:t>：</a:t>
            </a:r>
            <a:r>
              <a:rPr lang="en-US" altLang="zh-CN" sz="2000" dirty="0">
                <a:sym typeface="+mn-ea"/>
              </a:rPr>
              <a:t>GAT</a:t>
            </a:r>
            <a:endParaRPr sz="2000" dirty="0">
              <a:sym typeface="+mn-ea"/>
            </a:endParaRPr>
          </a:p>
        </p:txBody>
      </p:sp>
      <p:sp>
        <p:nvSpPr>
          <p:cNvPr id="5" name="矩形 4"/>
          <p:cNvSpPr/>
          <p:nvPr/>
        </p:nvSpPr>
        <p:spPr/>
      </p:sp>
      <p:sp>
        <p:nvSpPr>
          <p:cNvPr id="9" name="文本框 8"/>
          <p:cNvSpPr txBox="1"/>
          <p:nvPr/>
        </p:nvSpPr>
        <p:spPr>
          <a:xfrm>
            <a:off x="447040" y="899795"/>
            <a:ext cx="5569585" cy="279400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pPr algn="l"/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GAT - Graph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Attention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Network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，基于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Attention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的聚合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0090" y="1355725"/>
            <a:ext cx="3903980" cy="26504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045" y="4256405"/>
            <a:ext cx="2200275" cy="8121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295" y="1355725"/>
            <a:ext cx="2823210" cy="349186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141720" y="4847590"/>
            <a:ext cx="2118995" cy="377190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pPr algn="l"/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GAT &amp; Transformer </a:t>
            </a:r>
            <a:endParaRPr lang="en-US" altLang="zh-CN" sz="1600" dirty="0" smtClean="0">
              <a:latin typeface="微软雅黑" panose="020B0503020204020204" charset="-122"/>
              <a:ea typeface="微软雅黑" panose="020B0503020204020204" charset="-122"/>
              <a:cs typeface="黑体" panose="02010600030101010101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2725" y="5381625"/>
            <a:ext cx="5052060" cy="215265"/>
          </a:xfrm>
          <a:prstGeom prst="rect">
            <a:avLst/>
          </a:prstGeom>
          <a:noFill/>
          <a:ln>
            <a:noFill/>
          </a:ln>
        </p:spPr>
        <p:txBody>
          <a:bodyPr vert="horz" wrap="square" lIns="61529" tIns="0" rIns="0" bIns="0" numCol="1" anchor="t" anchorCtr="0" compatLnSpc="1">
            <a:spAutoFit/>
          </a:bodyPr>
          <a:p>
            <a:r>
              <a:rPr lang="zh-CN" altLang="en-US" sz="14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Veličković P et al. </a:t>
            </a:r>
            <a:r>
              <a:rPr lang="zh-CN" altLang="en-US" sz="14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  <a:sym typeface="+mn-ea"/>
              </a:rPr>
              <a:t>2017. </a:t>
            </a:r>
            <a:r>
              <a:rPr lang="en-US" sz="1400" dirty="0" smtClean="0">
                <a:solidFill>
                  <a:schemeClr val="accent4"/>
                </a:solidFill>
                <a:latin typeface="Microsoft YaHei Regular" panose="020B0503020204020204" charset="-122"/>
                <a:ea typeface="Microsoft YaHei Regular" panose="020B0503020204020204" charset="-122"/>
                <a:cs typeface="Helvetica Neue Light" panose="02000503000000020004" charset="0"/>
              </a:rPr>
              <a:t>Graph attention networks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Regular" panose="020B0503020204020204" charset="-122"/>
                <a:ea typeface="Microsoft YaHei Regular" panose="020B0503020204020204" charset="-122"/>
                <a:cs typeface="Helvetica Neue Light" panose="02000503000000020004" charset="0"/>
              </a:rPr>
              <a:t>.</a:t>
            </a:r>
            <a:r>
              <a:rPr lang="zh-CN" altLang="en-US" sz="14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 arXiv</a:t>
            </a:r>
            <a:endParaRPr lang="zh-CN" altLang="en-US" sz="1400" dirty="0" smtClean="0"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Graph &amp; Network</a:t>
            </a:r>
            <a:r>
              <a:rPr sz="2000" dirty="0"/>
              <a:t>：真实世界中的网络</a:t>
            </a:r>
            <a:endParaRPr sz="2000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77011" y="1902937"/>
            <a:ext cx="561864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4370" y="913130"/>
            <a:ext cx="8060055" cy="457454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3307" y="227554"/>
            <a:ext cx="8518496" cy="500956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ym typeface="+mn-ea"/>
              </a:rPr>
              <a:t>Graph Neural Network</a:t>
            </a:r>
            <a:r>
              <a:rPr sz="2000" dirty="0">
                <a:sym typeface="+mn-ea"/>
              </a:rPr>
              <a:t>：小结</a:t>
            </a:r>
            <a:endParaRPr sz="2000" dirty="0">
              <a:sym typeface="+mn-ea"/>
            </a:endParaRPr>
          </a:p>
        </p:txBody>
      </p:sp>
      <p:sp>
        <p:nvSpPr>
          <p:cNvPr id="5" name="矩形 4"/>
          <p:cNvSpPr/>
          <p:nvPr/>
        </p:nvSpPr>
        <p:spPr/>
      </p:sp>
      <p:sp>
        <p:nvSpPr>
          <p:cNvPr id="15" name="文本框 14"/>
          <p:cNvSpPr txBox="1"/>
          <p:nvPr/>
        </p:nvSpPr>
        <p:spPr>
          <a:xfrm>
            <a:off x="703580" y="1094740"/>
            <a:ext cx="7041515" cy="4462780"/>
          </a:xfrm>
          <a:prstGeom prst="rect">
            <a:avLst/>
          </a:prstGeom>
          <a:noFill/>
          <a:ln>
            <a:noFill/>
          </a:ln>
        </p:spPr>
        <p:txBody>
          <a:bodyPr vert="horz" wrap="square" lIns="61529" tIns="0" rIns="0" bIns="0" numCol="1" anchor="t" anchorCtr="0" compatLnSpc="1">
            <a:spAutoFit/>
          </a:bodyPr>
          <a:p>
            <a:r>
              <a:rPr lang="zh-CN" altLang="en-US" sz="1600" dirty="0" smtClean="0">
                <a:solidFill>
                  <a:schemeClr val="tx1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出发点</a:t>
            </a:r>
            <a:r>
              <a:rPr lang="en-US" altLang="zh-CN" sz="1600" dirty="0" smtClean="0">
                <a:solidFill>
                  <a:schemeClr val="tx1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&amp;</a:t>
            </a:r>
            <a:r>
              <a:rPr lang="zh-CN" altLang="en-US" sz="1600" dirty="0" smtClean="0">
                <a:solidFill>
                  <a:schemeClr val="tx1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目标：</a:t>
            </a:r>
            <a:endParaRPr lang="zh-CN" altLang="en-US" sz="1600" dirty="0" smtClean="0">
              <a:solidFill>
                <a:schemeClr val="tx1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endParaRPr lang="zh-CN" altLang="en-US" sz="1600" dirty="0" smtClean="0">
              <a:solidFill>
                <a:schemeClr val="tx1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"/>
            </a:pPr>
            <a:r>
              <a:rPr lang="zh-CN" altLang="en-US" sz="16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通过聚合目标节点的邻居节点特征，实现对目标节点</a:t>
            </a:r>
            <a:r>
              <a:rPr lang="en-US" altLang="zh-CN" sz="16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embedding</a:t>
            </a:r>
            <a:r>
              <a:rPr lang="zh-CN" altLang="en-US" sz="16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的表示；</a:t>
            </a:r>
            <a:endParaRPr lang="zh-CN" altLang="en-US" sz="1600" dirty="0" smtClean="0">
              <a:solidFill>
                <a:schemeClr val="accent2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"/>
            </a:pPr>
            <a:endParaRPr lang="zh-CN" altLang="en-US" sz="1600" dirty="0" smtClean="0">
              <a:solidFill>
                <a:schemeClr val="accent2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r>
              <a:rPr lang="zh-CN" altLang="en-US" sz="16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聚合函数的定义：</a:t>
            </a:r>
            <a:endParaRPr lang="zh-CN" altLang="en-US" sz="1600" dirty="0" smtClean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  <a:p>
            <a:endParaRPr lang="zh-CN" altLang="en-US" sz="1600" dirty="0" smtClean="0">
              <a:solidFill>
                <a:schemeClr val="accent2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"/>
            </a:pPr>
            <a:r>
              <a:rPr lang="en-US" altLang="zh-CN" sz="16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avg/sum</a:t>
            </a:r>
            <a:endParaRPr lang="zh-CN" altLang="en-US" sz="1600" dirty="0" smtClean="0">
              <a:solidFill>
                <a:schemeClr val="accent2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"/>
            </a:pPr>
            <a:endParaRPr lang="zh-CN" altLang="en-US" sz="1600" dirty="0" smtClean="0">
              <a:solidFill>
                <a:schemeClr val="accent2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"/>
            </a:pPr>
            <a:r>
              <a:rPr lang="zh-CN" altLang="en-US" sz="16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基于神经网络方式</a:t>
            </a:r>
            <a:endParaRPr lang="zh-CN" altLang="en-US" sz="1600" dirty="0" smtClean="0">
              <a:solidFill>
                <a:schemeClr val="accent2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"/>
            </a:pPr>
            <a:endParaRPr lang="zh-CN" altLang="en-US" sz="1600" dirty="0" smtClean="0">
              <a:solidFill>
                <a:schemeClr val="accent2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 dirty="0" smtClean="0">
                <a:solidFill>
                  <a:schemeClr val="tx1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优势【同</a:t>
            </a:r>
            <a:r>
              <a:rPr lang="en-US" altLang="zh-CN" sz="1600" dirty="0" smtClean="0">
                <a:solidFill>
                  <a:schemeClr val="tx1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Node Embedding</a:t>
            </a:r>
            <a:r>
              <a:rPr lang="zh-CN" altLang="en-US" sz="1600" dirty="0" smtClean="0">
                <a:solidFill>
                  <a:schemeClr val="tx1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相比】：</a:t>
            </a:r>
            <a:endParaRPr lang="zh-CN" altLang="en-US" sz="1600" dirty="0" smtClean="0">
              <a:solidFill>
                <a:schemeClr val="tx1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600" dirty="0" smtClean="0">
              <a:solidFill>
                <a:schemeClr val="tx1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"/>
            </a:pPr>
            <a:r>
              <a:rPr lang="zh-CN" altLang="en-US" sz="16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更加强大的</a:t>
            </a:r>
            <a:r>
              <a:rPr lang="en-US" altLang="zh-CN" sz="16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encoder</a:t>
            </a:r>
            <a:r>
              <a:rPr lang="zh-CN" altLang="en-US" sz="16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，意味着更强的表达能力；</a:t>
            </a:r>
            <a:endParaRPr lang="zh-CN" altLang="en-US" sz="1600" dirty="0" smtClean="0">
              <a:solidFill>
                <a:schemeClr val="accent2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"/>
            </a:pPr>
            <a:endParaRPr lang="zh-CN" altLang="en-US" sz="1600" dirty="0" smtClean="0">
              <a:solidFill>
                <a:schemeClr val="accent2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"/>
            </a:pPr>
            <a:r>
              <a:rPr lang="zh-CN" altLang="en-US" sz="16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学习的是节点聚合的方式；</a:t>
            </a:r>
            <a:endParaRPr lang="zh-CN" altLang="en-US" sz="1600" dirty="0" smtClean="0">
              <a:solidFill>
                <a:schemeClr val="accent2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"/>
            </a:pPr>
            <a:endParaRPr lang="zh-CN" altLang="en-US" sz="1600" dirty="0" smtClean="0">
              <a:solidFill>
                <a:schemeClr val="accent2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"/>
            </a:pPr>
            <a:r>
              <a:rPr lang="zh-CN" altLang="en-US" sz="16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通过</a:t>
            </a:r>
            <a:r>
              <a:rPr lang="en-US" altLang="zh-CN" sz="16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layer</a:t>
            </a:r>
            <a:r>
              <a:rPr lang="zh-CN" altLang="en-US" sz="16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参数共享，实现</a:t>
            </a:r>
            <a:r>
              <a:rPr lang="en-US" altLang="zh-CN" sz="1600" dirty="0" smtClean="0">
                <a:solidFill>
                  <a:srgbClr val="FF0000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Inductive</a:t>
            </a:r>
            <a:endParaRPr lang="zh-CN" altLang="en-US" sz="1600" dirty="0" smtClean="0">
              <a:solidFill>
                <a:schemeClr val="accent2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800" dirty="0" smtClean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 Regular" panose="020B0503020204020204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3307" y="227554"/>
            <a:ext cx="8518496" cy="500956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ym typeface="+mn-ea"/>
              </a:rPr>
              <a:t>Graph Neural Network</a:t>
            </a:r>
            <a:r>
              <a:rPr sz="2000" dirty="0">
                <a:sym typeface="+mn-ea"/>
              </a:rPr>
              <a:t>：思考</a:t>
            </a:r>
            <a:endParaRPr sz="2000" dirty="0">
              <a:sym typeface="+mn-ea"/>
            </a:endParaRPr>
          </a:p>
        </p:txBody>
      </p:sp>
      <p:sp>
        <p:nvSpPr>
          <p:cNvPr id="5" name="矩形 4"/>
          <p:cNvSpPr/>
          <p:nvPr/>
        </p:nvSpPr>
        <p:spPr/>
      </p:sp>
      <p:sp>
        <p:nvSpPr>
          <p:cNvPr id="3" name="文本框 2"/>
          <p:cNvSpPr txBox="1"/>
          <p:nvPr/>
        </p:nvSpPr>
        <p:spPr>
          <a:xfrm>
            <a:off x="314325" y="1148715"/>
            <a:ext cx="8517255" cy="3876675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t" anchorCtr="0" compatLnSpc="1">
            <a:noAutofit/>
          </a:bodyPr>
          <a:p>
            <a:pPr algn="l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# Deeper == Better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？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en-US" altLang="zh-CN" sz="14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"/>
            </a:pPr>
            <a:r>
              <a:rPr lang="zh-CN" altLang="en-US" sz="14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当</a:t>
            </a:r>
            <a:r>
              <a:rPr lang="en-US" altLang="zh-CN" sz="14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GNN层数</a:t>
            </a:r>
            <a:r>
              <a:rPr lang="zh-CN" altLang="en-US" sz="14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加深，</a:t>
            </a:r>
            <a:r>
              <a:rPr lang="en-US" altLang="zh-CN" sz="14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会导致距离比较远（不属于同一类）的节点成为同类</a:t>
            </a:r>
            <a:r>
              <a:rPr lang="zh-CN" altLang="en-US" sz="14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zh-CN" altLang="en-US"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趋同性问题</a:t>
            </a:r>
            <a:r>
              <a:rPr lang="zh-CN" altLang="en-US" sz="14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）；</a:t>
            </a:r>
            <a:endParaRPr lang="en-US" altLang="zh-CN" sz="140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"/>
            </a:pPr>
            <a:endParaRPr lang="en-US" altLang="zh-CN" sz="140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"/>
            </a:pPr>
            <a:r>
              <a:rPr lang="en-US" altLang="zh-CN" sz="14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当GNN的层数加深，会聚集更多节点的</a:t>
            </a:r>
            <a:r>
              <a:rPr lang="en-US" altLang="zh-CN"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noise information</a:t>
            </a:r>
            <a:r>
              <a:rPr lang="zh-CN" altLang="en-US" sz="14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14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GAT</a:t>
            </a:r>
            <a:r>
              <a:rPr lang="zh-CN" altLang="en-US" sz="14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有所缓解）；</a:t>
            </a:r>
            <a:endParaRPr lang="en-US" altLang="zh-CN" sz="140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"/>
            </a:pPr>
            <a:endParaRPr lang="en-US" altLang="zh-CN" sz="140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"/>
            </a:pPr>
            <a:r>
              <a:rPr lang="en-US" altLang="zh-CN" sz="14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当GNN层数加深时，中心节点的节点特征会慢慢</a:t>
            </a:r>
            <a:r>
              <a:rPr lang="zh-CN" altLang="en-US" sz="14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被</a:t>
            </a:r>
            <a:r>
              <a:rPr lang="en-US" altLang="zh-CN" sz="14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丢弃</a:t>
            </a:r>
            <a:r>
              <a:rPr lang="zh-CN" altLang="en-US" sz="14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（加入</a:t>
            </a:r>
            <a:r>
              <a:rPr lang="zh-CN" altLang="en-US"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自旋</a:t>
            </a:r>
            <a:r>
              <a:rPr lang="zh-CN" altLang="en-US" sz="14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）；</a:t>
            </a:r>
            <a:endParaRPr lang="en-US" altLang="zh-CN" sz="140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"/>
            </a:pPr>
            <a:endParaRPr lang="en-US" altLang="zh-CN" sz="140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"/>
            </a:pPr>
            <a:r>
              <a:rPr lang="zh-CN" altLang="en-US" sz="14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当</a:t>
            </a:r>
            <a:r>
              <a:rPr lang="en-US" altLang="zh-CN" sz="14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GNN</a:t>
            </a:r>
            <a:r>
              <a:rPr lang="zh-CN" altLang="en-US" sz="14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层数加深，参数增多，当学习的网络较小时候【大部分时候】，有</a:t>
            </a:r>
            <a:r>
              <a:rPr lang="zh-CN" altLang="en-US"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过拟合</a:t>
            </a:r>
            <a:r>
              <a:rPr lang="zh-CN" altLang="en-US" sz="14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风险；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en-US" sz="14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en-US" altLang="zh-CN" sz="14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# 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为什么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Transformer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【特殊的网络，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GAT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】能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works:</a:t>
            </a:r>
            <a:endParaRPr lang="en-US" altLang="zh-CN" sz="14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en-US" altLang="zh-CN" sz="14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"/>
            </a:pPr>
            <a:r>
              <a:rPr lang="zh-CN" altLang="en-US" sz="14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自然语言是天然的</a:t>
            </a:r>
            <a:r>
              <a:rPr lang="zh-CN" altLang="en-US"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超大网络</a:t>
            </a:r>
            <a:r>
              <a:rPr lang="zh-CN" altLang="en-US" sz="14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14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Big Big Graph</a:t>
            </a:r>
            <a:r>
              <a:rPr lang="zh-CN" altLang="en-US" sz="14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en-US" altLang="zh-CN" sz="14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eg</a:t>
            </a:r>
            <a:r>
              <a:rPr lang="zh-CN" altLang="en-US" sz="14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en-US" altLang="zh-CN" sz="14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GPT3</a:t>
            </a:r>
            <a:r>
              <a:rPr lang="zh-CN" altLang="en-US" sz="14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）；</a:t>
            </a:r>
            <a:endParaRPr lang="zh-CN" altLang="en-US" sz="140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"/>
            </a:pPr>
            <a:endParaRPr lang="zh-CN" altLang="en-US" sz="140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"/>
            </a:pPr>
            <a:r>
              <a:rPr lang="zh-CN" altLang="en-US"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残差连接</a:t>
            </a:r>
            <a:r>
              <a:rPr lang="en-US" altLang="zh-CN" sz="14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+LayerNorm</a:t>
            </a:r>
            <a:r>
              <a:rPr lang="zh-CN" altLang="en-US" sz="14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（防止自身信息丢失）；</a:t>
            </a:r>
            <a:endParaRPr lang="zh-CN" altLang="en-US" sz="140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"/>
            </a:pPr>
            <a:endParaRPr lang="zh-CN" altLang="en-US" sz="140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"/>
            </a:pPr>
            <a:r>
              <a:rPr lang="en-US" altLang="zh-CN"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SelfAttention</a:t>
            </a:r>
            <a:r>
              <a:rPr lang="zh-CN" altLang="en-US" sz="14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机制（自旋），降低噪声影响（抑制噪声）；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黑体" panose="02010600030101010101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3307" y="227554"/>
            <a:ext cx="8518496" cy="500956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ym typeface="+mn-ea"/>
              </a:rPr>
              <a:t>Graph Neural Network VS Node Embedding</a:t>
            </a:r>
            <a:endParaRPr lang="en-US" altLang="zh-CN" sz="2000" dirty="0">
              <a:sym typeface="+mn-ea"/>
            </a:endParaRPr>
          </a:p>
        </p:txBody>
      </p:sp>
      <p:sp>
        <p:nvSpPr>
          <p:cNvPr id="5" name="矩形 4"/>
          <p:cNvSpPr/>
          <p:nvPr/>
        </p:nvSpPr>
        <p:spPr/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3600" y="1079500"/>
            <a:ext cx="7824470" cy="383349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zh-CN" altLang="en-US" sz="2800" dirty="0"/>
              <a:t>目录</a:t>
            </a:r>
            <a:endParaRPr lang="zh-CN" altLang="en-US" sz="28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170110"/>
            <a:ext cx="138564" cy="231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spAutoFit/>
          </a:bodyPr>
          <a:lstStyle/>
          <a:p>
            <a:endParaRPr lang="zh-CN" altLang="en-US" sz="1055">
              <a:latin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980063" y="903013"/>
            <a:ext cx="6622516" cy="4417630"/>
            <a:chOff x="980063" y="903013"/>
            <a:chExt cx="6622516" cy="4417630"/>
          </a:xfrm>
        </p:grpSpPr>
        <p:sp>
          <p:nvSpPr>
            <p:cNvPr id="27" name="标题 2"/>
            <p:cNvSpPr txBox="1"/>
            <p:nvPr/>
          </p:nvSpPr>
          <p:spPr>
            <a:xfrm>
              <a:off x="980063" y="903013"/>
              <a:ext cx="5370269" cy="432197"/>
            </a:xfrm>
            <a:prstGeom prst="rect">
              <a:avLst/>
            </a:prstGeom>
          </p:spPr>
          <p:txBody>
            <a:bodyPr vert="horz" lIns="68580" tIns="34290" rIns="68580" bIns="3429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27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05907" y="1276352"/>
              <a:ext cx="6296672" cy="504000"/>
            </a:xfrm>
            <a:prstGeom prst="rect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任意多边形 6"/>
            <p:cNvSpPr/>
            <p:nvPr/>
          </p:nvSpPr>
          <p:spPr>
            <a:xfrm>
              <a:off x="1620740" y="981152"/>
              <a:ext cx="4407671" cy="590400"/>
            </a:xfrm>
            <a:custGeom>
              <a:avLst/>
              <a:gdLst>
                <a:gd name="connsiteX0" fmla="*/ 0 w 4407671"/>
                <a:gd name="connsiteY0" fmla="*/ 98402 h 590400"/>
                <a:gd name="connsiteX1" fmla="*/ 98402 w 4407671"/>
                <a:gd name="connsiteY1" fmla="*/ 0 h 590400"/>
                <a:gd name="connsiteX2" fmla="*/ 4309269 w 4407671"/>
                <a:gd name="connsiteY2" fmla="*/ 0 h 590400"/>
                <a:gd name="connsiteX3" fmla="*/ 4407671 w 4407671"/>
                <a:gd name="connsiteY3" fmla="*/ 98402 h 590400"/>
                <a:gd name="connsiteX4" fmla="*/ 4407671 w 4407671"/>
                <a:gd name="connsiteY4" fmla="*/ 491998 h 590400"/>
                <a:gd name="connsiteX5" fmla="*/ 4309269 w 4407671"/>
                <a:gd name="connsiteY5" fmla="*/ 590400 h 590400"/>
                <a:gd name="connsiteX6" fmla="*/ 98402 w 4407671"/>
                <a:gd name="connsiteY6" fmla="*/ 590400 h 590400"/>
                <a:gd name="connsiteX7" fmla="*/ 0 w 4407671"/>
                <a:gd name="connsiteY7" fmla="*/ 491998 h 590400"/>
                <a:gd name="connsiteX8" fmla="*/ 0 w 4407671"/>
                <a:gd name="connsiteY8" fmla="*/ 98402 h 5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07671" h="590400">
                  <a:moveTo>
                    <a:pt x="0" y="98402"/>
                  </a:moveTo>
                  <a:cubicBezTo>
                    <a:pt x="0" y="44056"/>
                    <a:pt x="44056" y="0"/>
                    <a:pt x="98402" y="0"/>
                  </a:cubicBezTo>
                  <a:lnTo>
                    <a:pt x="4309269" y="0"/>
                  </a:lnTo>
                  <a:cubicBezTo>
                    <a:pt x="4363615" y="0"/>
                    <a:pt x="4407671" y="44056"/>
                    <a:pt x="4407671" y="98402"/>
                  </a:cubicBezTo>
                  <a:lnTo>
                    <a:pt x="4407671" y="491998"/>
                  </a:lnTo>
                  <a:cubicBezTo>
                    <a:pt x="4407671" y="546344"/>
                    <a:pt x="4363615" y="590400"/>
                    <a:pt x="4309269" y="590400"/>
                  </a:cubicBezTo>
                  <a:lnTo>
                    <a:pt x="98402" y="590400"/>
                  </a:lnTo>
                  <a:cubicBezTo>
                    <a:pt x="44056" y="590400"/>
                    <a:pt x="0" y="546344"/>
                    <a:pt x="0" y="491998"/>
                  </a:cubicBezTo>
                  <a:lnTo>
                    <a:pt x="0" y="9840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5420" tIns="28821" rIns="195420" bIns="28821" numCol="1" spcCol="1270" anchor="ctr" anchorCtr="0">
              <a:noAutofit/>
            </a:bodyPr>
            <a:lstStyle/>
            <a:p>
              <a:pPr lvl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000" kern="1200" dirty="0">
                  <a:latin typeface="+mn-ea"/>
                  <a:ea typeface="+mn-ea"/>
                </a:rPr>
                <a:t>Graph</a:t>
              </a:r>
              <a:r>
                <a:rPr lang="zh-CN" altLang="en-US" sz="2000" kern="1200" dirty="0">
                  <a:latin typeface="+mn-ea"/>
                  <a:ea typeface="+mn-ea"/>
                </a:rPr>
                <a:t>相关概念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305907" y="2183553"/>
              <a:ext cx="6296672" cy="504000"/>
            </a:xfrm>
            <a:prstGeom prst="rect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1620740" y="1888353"/>
              <a:ext cx="4407671" cy="590400"/>
            </a:xfrm>
            <a:custGeom>
              <a:avLst/>
              <a:gdLst>
                <a:gd name="connsiteX0" fmla="*/ 0 w 4407671"/>
                <a:gd name="connsiteY0" fmla="*/ 98402 h 590400"/>
                <a:gd name="connsiteX1" fmla="*/ 98402 w 4407671"/>
                <a:gd name="connsiteY1" fmla="*/ 0 h 590400"/>
                <a:gd name="connsiteX2" fmla="*/ 4309269 w 4407671"/>
                <a:gd name="connsiteY2" fmla="*/ 0 h 590400"/>
                <a:gd name="connsiteX3" fmla="*/ 4407671 w 4407671"/>
                <a:gd name="connsiteY3" fmla="*/ 98402 h 590400"/>
                <a:gd name="connsiteX4" fmla="*/ 4407671 w 4407671"/>
                <a:gd name="connsiteY4" fmla="*/ 491998 h 590400"/>
                <a:gd name="connsiteX5" fmla="*/ 4309269 w 4407671"/>
                <a:gd name="connsiteY5" fmla="*/ 590400 h 590400"/>
                <a:gd name="connsiteX6" fmla="*/ 98402 w 4407671"/>
                <a:gd name="connsiteY6" fmla="*/ 590400 h 590400"/>
                <a:gd name="connsiteX7" fmla="*/ 0 w 4407671"/>
                <a:gd name="connsiteY7" fmla="*/ 491998 h 590400"/>
                <a:gd name="connsiteX8" fmla="*/ 0 w 4407671"/>
                <a:gd name="connsiteY8" fmla="*/ 98402 h 5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07671" h="590400">
                  <a:moveTo>
                    <a:pt x="0" y="98402"/>
                  </a:moveTo>
                  <a:cubicBezTo>
                    <a:pt x="0" y="44056"/>
                    <a:pt x="44056" y="0"/>
                    <a:pt x="98402" y="0"/>
                  </a:cubicBezTo>
                  <a:lnTo>
                    <a:pt x="4309269" y="0"/>
                  </a:lnTo>
                  <a:cubicBezTo>
                    <a:pt x="4363615" y="0"/>
                    <a:pt x="4407671" y="44056"/>
                    <a:pt x="4407671" y="98402"/>
                  </a:cubicBezTo>
                  <a:lnTo>
                    <a:pt x="4407671" y="491998"/>
                  </a:lnTo>
                  <a:cubicBezTo>
                    <a:pt x="4407671" y="546344"/>
                    <a:pt x="4363615" y="590400"/>
                    <a:pt x="4309269" y="590400"/>
                  </a:cubicBezTo>
                  <a:lnTo>
                    <a:pt x="98402" y="590400"/>
                  </a:lnTo>
                  <a:cubicBezTo>
                    <a:pt x="44056" y="590400"/>
                    <a:pt x="0" y="546344"/>
                    <a:pt x="0" y="491998"/>
                  </a:cubicBezTo>
                  <a:lnTo>
                    <a:pt x="0" y="9840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5420" tIns="28821" rIns="195420" bIns="28821" numCol="1" spcCol="1270" anchor="ctr" anchorCtr="0">
              <a:noAutofit/>
            </a:bodyPr>
            <a:lstStyle/>
            <a:p>
              <a:pPr lvl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0" kern="1200" dirty="0">
                  <a:solidFill>
                    <a:schemeClr val="bg1"/>
                  </a:solidFill>
                </a:rPr>
                <a:t>Node</a:t>
              </a:r>
              <a:r>
                <a:rPr lang="en-US" altLang="zh-CN" sz="2000" b="0" kern="1200" dirty="0">
                  <a:solidFill>
                    <a:schemeClr val="bg1"/>
                  </a:solidFill>
                </a:rPr>
                <a:t> Embedding</a:t>
              </a:r>
              <a:endParaRPr lang="en-US" altLang="zh-CN" sz="2000" b="0" kern="1200" dirty="0">
                <a:solidFill>
                  <a:schemeClr val="bg1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305907" y="3909443"/>
              <a:ext cx="6296672" cy="504000"/>
            </a:xfrm>
            <a:prstGeom prst="rect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1620739" y="3679919"/>
              <a:ext cx="4407671" cy="590400"/>
            </a:xfrm>
            <a:custGeom>
              <a:avLst/>
              <a:gdLst>
                <a:gd name="connsiteX0" fmla="*/ 0 w 4407671"/>
                <a:gd name="connsiteY0" fmla="*/ 98402 h 590400"/>
                <a:gd name="connsiteX1" fmla="*/ 98402 w 4407671"/>
                <a:gd name="connsiteY1" fmla="*/ 0 h 590400"/>
                <a:gd name="connsiteX2" fmla="*/ 4309269 w 4407671"/>
                <a:gd name="connsiteY2" fmla="*/ 0 h 590400"/>
                <a:gd name="connsiteX3" fmla="*/ 4407671 w 4407671"/>
                <a:gd name="connsiteY3" fmla="*/ 98402 h 590400"/>
                <a:gd name="connsiteX4" fmla="*/ 4407671 w 4407671"/>
                <a:gd name="connsiteY4" fmla="*/ 491998 h 590400"/>
                <a:gd name="connsiteX5" fmla="*/ 4309269 w 4407671"/>
                <a:gd name="connsiteY5" fmla="*/ 590400 h 590400"/>
                <a:gd name="connsiteX6" fmla="*/ 98402 w 4407671"/>
                <a:gd name="connsiteY6" fmla="*/ 590400 h 590400"/>
                <a:gd name="connsiteX7" fmla="*/ 0 w 4407671"/>
                <a:gd name="connsiteY7" fmla="*/ 491998 h 590400"/>
                <a:gd name="connsiteX8" fmla="*/ 0 w 4407671"/>
                <a:gd name="connsiteY8" fmla="*/ 98402 h 5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07671" h="590400">
                  <a:moveTo>
                    <a:pt x="0" y="98402"/>
                  </a:moveTo>
                  <a:cubicBezTo>
                    <a:pt x="0" y="44056"/>
                    <a:pt x="44056" y="0"/>
                    <a:pt x="98402" y="0"/>
                  </a:cubicBezTo>
                  <a:lnTo>
                    <a:pt x="4309269" y="0"/>
                  </a:lnTo>
                  <a:cubicBezTo>
                    <a:pt x="4363615" y="0"/>
                    <a:pt x="4407671" y="44056"/>
                    <a:pt x="4407671" y="98402"/>
                  </a:cubicBezTo>
                  <a:lnTo>
                    <a:pt x="4407671" y="491998"/>
                  </a:lnTo>
                  <a:cubicBezTo>
                    <a:pt x="4407671" y="546344"/>
                    <a:pt x="4363615" y="590400"/>
                    <a:pt x="4309269" y="590400"/>
                  </a:cubicBezTo>
                  <a:lnTo>
                    <a:pt x="98402" y="590400"/>
                  </a:lnTo>
                  <a:cubicBezTo>
                    <a:pt x="44056" y="590400"/>
                    <a:pt x="0" y="546344"/>
                    <a:pt x="0" y="491998"/>
                  </a:cubicBezTo>
                  <a:lnTo>
                    <a:pt x="0" y="9840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5420" tIns="28821" rIns="195420" bIns="28821" numCol="1" spcCol="1270" anchor="ctr" anchorCtr="0">
              <a:noAutofit/>
            </a:bodyPr>
            <a:lstStyle/>
            <a:p>
              <a:pPr lvl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0" kern="1200" dirty="0">
                  <a:solidFill>
                    <a:srgbClr val="FF0000"/>
                  </a:solidFill>
                </a:rPr>
                <a:t>NLP</a:t>
              </a:r>
              <a:r>
                <a:rPr lang="zh-CN" altLang="en-US" sz="2000" b="0" kern="1200" dirty="0">
                  <a:solidFill>
                    <a:srgbClr val="FF0000"/>
                  </a:solidFill>
                </a:rPr>
                <a:t>相关应用</a:t>
              </a:r>
              <a:endParaRPr lang="zh-CN" altLang="en-US" sz="2000" b="0" kern="1200" dirty="0">
                <a:solidFill>
                  <a:srgbClr val="FF0000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305907" y="4816643"/>
              <a:ext cx="6296672" cy="504000"/>
            </a:xfrm>
            <a:prstGeom prst="rect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620740" y="4521443"/>
              <a:ext cx="4407671" cy="590400"/>
            </a:xfrm>
            <a:custGeom>
              <a:avLst/>
              <a:gdLst>
                <a:gd name="connsiteX0" fmla="*/ 0 w 4407671"/>
                <a:gd name="connsiteY0" fmla="*/ 98402 h 590400"/>
                <a:gd name="connsiteX1" fmla="*/ 98402 w 4407671"/>
                <a:gd name="connsiteY1" fmla="*/ 0 h 590400"/>
                <a:gd name="connsiteX2" fmla="*/ 4309269 w 4407671"/>
                <a:gd name="connsiteY2" fmla="*/ 0 h 590400"/>
                <a:gd name="connsiteX3" fmla="*/ 4407671 w 4407671"/>
                <a:gd name="connsiteY3" fmla="*/ 98402 h 590400"/>
                <a:gd name="connsiteX4" fmla="*/ 4407671 w 4407671"/>
                <a:gd name="connsiteY4" fmla="*/ 491998 h 590400"/>
                <a:gd name="connsiteX5" fmla="*/ 4309269 w 4407671"/>
                <a:gd name="connsiteY5" fmla="*/ 590400 h 590400"/>
                <a:gd name="connsiteX6" fmla="*/ 98402 w 4407671"/>
                <a:gd name="connsiteY6" fmla="*/ 590400 h 590400"/>
                <a:gd name="connsiteX7" fmla="*/ 0 w 4407671"/>
                <a:gd name="connsiteY7" fmla="*/ 491998 h 590400"/>
                <a:gd name="connsiteX8" fmla="*/ 0 w 4407671"/>
                <a:gd name="connsiteY8" fmla="*/ 98402 h 5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07671" h="590400">
                  <a:moveTo>
                    <a:pt x="0" y="98402"/>
                  </a:moveTo>
                  <a:cubicBezTo>
                    <a:pt x="0" y="44056"/>
                    <a:pt x="44056" y="0"/>
                    <a:pt x="98402" y="0"/>
                  </a:cubicBezTo>
                  <a:lnTo>
                    <a:pt x="4309269" y="0"/>
                  </a:lnTo>
                  <a:cubicBezTo>
                    <a:pt x="4363615" y="0"/>
                    <a:pt x="4407671" y="44056"/>
                    <a:pt x="4407671" y="98402"/>
                  </a:cubicBezTo>
                  <a:lnTo>
                    <a:pt x="4407671" y="491998"/>
                  </a:lnTo>
                  <a:cubicBezTo>
                    <a:pt x="4407671" y="546344"/>
                    <a:pt x="4363615" y="590400"/>
                    <a:pt x="4309269" y="590400"/>
                  </a:cubicBezTo>
                  <a:lnTo>
                    <a:pt x="98402" y="590400"/>
                  </a:lnTo>
                  <a:cubicBezTo>
                    <a:pt x="44056" y="590400"/>
                    <a:pt x="0" y="546344"/>
                    <a:pt x="0" y="491998"/>
                  </a:cubicBezTo>
                  <a:lnTo>
                    <a:pt x="0" y="9840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5420" tIns="28821" rIns="195420" bIns="28821" numCol="1" spcCol="1270" anchor="ctr" anchorCtr="0">
              <a:noAutofit/>
            </a:bodyPr>
            <a:lstStyle/>
            <a:p>
              <a:pPr lvl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讨论</a:t>
              </a:r>
              <a:endParaRPr lang="en-US" altLang="zh-CN" sz="2000" kern="1200" dirty="0">
                <a:latin typeface="+mn-ea"/>
                <a:ea typeface="+mn-ea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305907" y="3002243"/>
              <a:ext cx="6296672" cy="504000"/>
            </a:xfrm>
            <a:prstGeom prst="rect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1620738" y="2804184"/>
              <a:ext cx="4407671" cy="590400"/>
            </a:xfrm>
            <a:custGeom>
              <a:avLst/>
              <a:gdLst>
                <a:gd name="connsiteX0" fmla="*/ 0 w 4407671"/>
                <a:gd name="connsiteY0" fmla="*/ 98402 h 590400"/>
                <a:gd name="connsiteX1" fmla="*/ 98402 w 4407671"/>
                <a:gd name="connsiteY1" fmla="*/ 0 h 590400"/>
                <a:gd name="connsiteX2" fmla="*/ 4309269 w 4407671"/>
                <a:gd name="connsiteY2" fmla="*/ 0 h 590400"/>
                <a:gd name="connsiteX3" fmla="*/ 4407671 w 4407671"/>
                <a:gd name="connsiteY3" fmla="*/ 98402 h 590400"/>
                <a:gd name="connsiteX4" fmla="*/ 4407671 w 4407671"/>
                <a:gd name="connsiteY4" fmla="*/ 491998 h 590400"/>
                <a:gd name="connsiteX5" fmla="*/ 4309269 w 4407671"/>
                <a:gd name="connsiteY5" fmla="*/ 590400 h 590400"/>
                <a:gd name="connsiteX6" fmla="*/ 98402 w 4407671"/>
                <a:gd name="connsiteY6" fmla="*/ 590400 h 590400"/>
                <a:gd name="connsiteX7" fmla="*/ 0 w 4407671"/>
                <a:gd name="connsiteY7" fmla="*/ 491998 h 590400"/>
                <a:gd name="connsiteX8" fmla="*/ 0 w 4407671"/>
                <a:gd name="connsiteY8" fmla="*/ 98402 h 5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07671" h="590400">
                  <a:moveTo>
                    <a:pt x="0" y="98402"/>
                  </a:moveTo>
                  <a:cubicBezTo>
                    <a:pt x="0" y="44056"/>
                    <a:pt x="44056" y="0"/>
                    <a:pt x="98402" y="0"/>
                  </a:cubicBezTo>
                  <a:lnTo>
                    <a:pt x="4309269" y="0"/>
                  </a:lnTo>
                  <a:cubicBezTo>
                    <a:pt x="4363615" y="0"/>
                    <a:pt x="4407671" y="44056"/>
                    <a:pt x="4407671" y="98402"/>
                  </a:cubicBezTo>
                  <a:lnTo>
                    <a:pt x="4407671" y="491998"/>
                  </a:lnTo>
                  <a:cubicBezTo>
                    <a:pt x="4407671" y="546344"/>
                    <a:pt x="4363615" y="590400"/>
                    <a:pt x="4309269" y="590400"/>
                  </a:cubicBezTo>
                  <a:lnTo>
                    <a:pt x="98402" y="590400"/>
                  </a:lnTo>
                  <a:cubicBezTo>
                    <a:pt x="44056" y="590400"/>
                    <a:pt x="0" y="546344"/>
                    <a:pt x="0" y="491998"/>
                  </a:cubicBezTo>
                  <a:lnTo>
                    <a:pt x="0" y="9840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5420" tIns="28821" rIns="195420" bIns="28821" numCol="1" spcCol="1270" anchor="ctr" anchorCtr="0">
              <a:noAutofit/>
            </a:bodyPr>
            <a:lstStyle/>
            <a:p>
              <a:pPr lvl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000" b="0" kern="1200" dirty="0">
                  <a:solidFill>
                    <a:schemeClr val="bg1"/>
                  </a:solidFill>
                </a:rPr>
                <a:t>Graph Neural Network</a:t>
              </a:r>
              <a:endParaRPr lang="en-US" altLang="zh-CN" sz="2000" b="0" kern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2672" y="254224"/>
            <a:ext cx="8518496" cy="500956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ym typeface="+mn-ea"/>
              </a:rPr>
              <a:t>NLP</a:t>
            </a:r>
            <a:r>
              <a:rPr sz="2000" dirty="0">
                <a:sym typeface="+mn-ea"/>
              </a:rPr>
              <a:t>相关应用：</a:t>
            </a:r>
            <a:endParaRPr lang="en-US" altLang="zh-CN" sz="2000" dirty="0">
              <a:sym typeface="+mn-ea"/>
            </a:endParaRPr>
          </a:p>
        </p:txBody>
      </p:sp>
      <p:sp>
        <p:nvSpPr>
          <p:cNvPr id="5" name="矩形 4"/>
          <p:cNvSpPr/>
          <p:nvPr/>
        </p:nvSpPr>
        <p:spPr/>
      </p:sp>
      <p:sp>
        <p:nvSpPr>
          <p:cNvPr id="52" name="矩形 51"/>
          <p:cNvSpPr/>
          <p:nvPr/>
        </p:nvSpPr>
        <p:spPr/>
      </p:sp>
      <p:sp>
        <p:nvSpPr>
          <p:cNvPr id="55" name="矩形 54"/>
          <p:cNvSpPr/>
          <p:nvPr/>
        </p:nvSpPr>
        <p:spPr/>
      </p:sp>
      <p:sp>
        <p:nvSpPr>
          <p:cNvPr id="7" name="文本框 6"/>
          <p:cNvSpPr txBox="1"/>
          <p:nvPr/>
        </p:nvSpPr>
        <p:spPr>
          <a:xfrm>
            <a:off x="2284730" y="1498600"/>
            <a:ext cx="4763770" cy="3288030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pPr marL="285750" indent="-285750" algn="l">
              <a:buFont typeface="Wingdings" panose="05000000000000000000" charset="0"/>
              <a:buChar char=""/>
            </a:pP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自然语言中有哪些图的结构？</a:t>
            </a:r>
            <a:endParaRPr lang="zh-CN" altLang="en-US" sz="1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"/>
            </a:pPr>
            <a:endParaRPr lang="zh-CN" altLang="en-US" sz="1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"/>
            </a:pPr>
            <a:endParaRPr lang="zh-CN" altLang="en-US" sz="1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"/>
            </a:pP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这些图的结构怎样应用到</a:t>
            </a:r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NLP</a:t>
            </a: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的任务中？</a:t>
            </a:r>
            <a:endParaRPr lang="zh-CN" altLang="en-US" sz="1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"/>
            </a:pPr>
            <a:endPara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黑体" panose="02010600030101010101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2672" y="254224"/>
            <a:ext cx="8518496" cy="500956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ym typeface="+mn-ea"/>
              </a:rPr>
              <a:t>NLP</a:t>
            </a:r>
            <a:r>
              <a:rPr sz="2000" dirty="0">
                <a:sym typeface="+mn-ea"/>
              </a:rPr>
              <a:t>相关应用：自然语言处理中图结构</a:t>
            </a:r>
            <a:endParaRPr sz="2000" dirty="0">
              <a:sym typeface="+mn-ea"/>
            </a:endParaRPr>
          </a:p>
        </p:txBody>
      </p:sp>
      <p:sp>
        <p:nvSpPr>
          <p:cNvPr id="5" name="矩形 4"/>
          <p:cNvSpPr/>
          <p:nvPr/>
        </p:nvSpPr>
        <p:spPr/>
      </p:sp>
      <p:sp>
        <p:nvSpPr>
          <p:cNvPr id="52" name="矩形 51"/>
          <p:cNvSpPr/>
          <p:nvPr/>
        </p:nvSpPr>
        <p:spPr/>
      </p:sp>
      <p:sp>
        <p:nvSpPr>
          <p:cNvPr id="55" name="矩形 54"/>
          <p:cNvSpPr/>
          <p:nvPr/>
        </p:nvSpPr>
        <p:spPr/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14465" y="1073150"/>
            <a:ext cx="1671955" cy="12515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65860"/>
            <a:ext cx="5634990" cy="13785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950" y="5293995"/>
            <a:ext cx="2015490" cy="483235"/>
          </a:xfrm>
          <a:prstGeom prst="rect">
            <a:avLst/>
          </a:prstGeom>
        </p:spPr>
      </p:pic>
      <p:pic>
        <p:nvPicPr>
          <p:cNvPr id="11" name="图片 10" descr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345" y="3072130"/>
            <a:ext cx="4141470" cy="1958340"/>
          </a:xfrm>
          <a:prstGeom prst="rect">
            <a:avLst/>
          </a:prstGeom>
        </p:spPr>
      </p:pic>
      <p:pic>
        <p:nvPicPr>
          <p:cNvPr id="12" name="图片 11" descr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590" y="3298825"/>
            <a:ext cx="4040505" cy="11817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45300" y="2418715"/>
            <a:ext cx="1010285" cy="280670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r>
              <a:rPr lang="en-US" altLang="zh-CN" sz="1200" dirty="0" smtClean="0">
                <a:solidFill>
                  <a:schemeClr val="accent5"/>
                </a:solidFill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AMR</a:t>
            </a:r>
            <a:r>
              <a:rPr lang="zh-CN" altLang="en-US" sz="1200" dirty="0" smtClean="0">
                <a:solidFill>
                  <a:schemeClr val="accent5"/>
                </a:solidFill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分析</a:t>
            </a:r>
            <a:endParaRPr lang="zh-CN" altLang="en-US" sz="1200" dirty="0" smtClean="0">
              <a:solidFill>
                <a:schemeClr val="accent5"/>
              </a:solidFill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93620" y="2633345"/>
            <a:ext cx="1010285" cy="280670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r>
              <a:rPr lang="zh-CN" altLang="en-US" sz="1200" dirty="0" smtClean="0">
                <a:solidFill>
                  <a:schemeClr val="accent5"/>
                </a:solidFill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依存句法分析</a:t>
            </a:r>
            <a:endParaRPr lang="zh-CN" altLang="en-US" sz="1200" dirty="0" smtClean="0">
              <a:solidFill>
                <a:schemeClr val="accent5"/>
              </a:solidFill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139950" y="4631690"/>
            <a:ext cx="772795" cy="280670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r>
              <a:rPr lang="zh-CN" altLang="en-US" sz="1200" dirty="0" smtClean="0">
                <a:solidFill>
                  <a:schemeClr val="accent5"/>
                </a:solidFill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指代关系</a:t>
            </a:r>
            <a:endParaRPr lang="zh-CN" altLang="en-US" sz="1200" dirty="0" smtClean="0">
              <a:solidFill>
                <a:schemeClr val="accent5"/>
              </a:solidFill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964045" y="5189220"/>
            <a:ext cx="772795" cy="280670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r>
              <a:rPr lang="zh-CN" altLang="en-US" sz="1200" dirty="0" smtClean="0">
                <a:solidFill>
                  <a:schemeClr val="accent5"/>
                </a:solidFill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知识图谱</a:t>
            </a:r>
            <a:endParaRPr lang="zh-CN" altLang="en-US" sz="1200" dirty="0" smtClean="0">
              <a:solidFill>
                <a:schemeClr val="accent5"/>
              </a:solidFill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273550" y="5394960"/>
            <a:ext cx="772795" cy="280670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r>
              <a:rPr lang="zh-CN" altLang="en-US" sz="1200" dirty="0" smtClean="0">
                <a:solidFill>
                  <a:schemeClr val="accent5"/>
                </a:solidFill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自然语言</a:t>
            </a:r>
            <a:endParaRPr lang="zh-CN" altLang="en-US" sz="1200" dirty="0" smtClean="0">
              <a:solidFill>
                <a:schemeClr val="accent5"/>
              </a:solidFill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2672" y="254224"/>
            <a:ext cx="8518496" cy="500956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ym typeface="+mn-ea"/>
              </a:rPr>
              <a:t>NLP</a:t>
            </a:r>
            <a:r>
              <a:rPr sz="2000" dirty="0">
                <a:sym typeface="+mn-ea"/>
              </a:rPr>
              <a:t>相关应用：将图结构应用到实际任务</a:t>
            </a:r>
            <a:endParaRPr sz="2000" dirty="0">
              <a:sym typeface="+mn-ea"/>
            </a:endParaRPr>
          </a:p>
        </p:txBody>
      </p:sp>
      <p:sp>
        <p:nvSpPr>
          <p:cNvPr id="5" name="矩形 4"/>
          <p:cNvSpPr/>
          <p:nvPr/>
        </p:nvSpPr>
        <p:spPr/>
      </p:sp>
      <p:sp>
        <p:nvSpPr>
          <p:cNvPr id="52" name="矩形 51"/>
          <p:cNvSpPr/>
          <p:nvPr/>
        </p:nvSpPr>
        <p:spPr/>
      </p:sp>
      <p:sp>
        <p:nvSpPr>
          <p:cNvPr id="55" name="矩形 54"/>
          <p:cNvSpPr/>
          <p:nvPr/>
        </p:nvSpPr>
        <p:spPr/>
      </p:sp>
      <p:sp>
        <p:nvSpPr>
          <p:cNvPr id="7" name="文本框 6"/>
          <p:cNvSpPr txBox="1"/>
          <p:nvPr/>
        </p:nvSpPr>
        <p:spPr>
          <a:xfrm>
            <a:off x="2284730" y="1498600"/>
            <a:ext cx="4763770" cy="3288030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pPr marL="285750" indent="-285750" algn="l">
              <a:buFont typeface="Wingdings" panose="05000000000000000000" charset="0"/>
              <a:buChar char=""/>
            </a:pPr>
            <a:endParaRPr lang="zh-CN" altLang="en-US" sz="1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"/>
            </a:pPr>
            <a:endPara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黑体" panose="02010600030101010101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20215" y="1327150"/>
            <a:ext cx="5073015" cy="3611245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pPr marL="342900" indent="-342900" algn="l">
              <a:buFont typeface="Wingdings" panose="05000000000000000000" charset="0"/>
              <a:buChar char=""/>
            </a:pPr>
            <a:r>
              <a:rPr lang="en-US" altLang="zh-CN" sz="2000" dirty="0" smtClean="0">
                <a:solidFill>
                  <a:srgbClr val="FF0000"/>
                </a:solidFill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Text Classification</a:t>
            </a:r>
            <a:endParaRPr lang="zh-CN" altLang="en-US" sz="2000" dirty="0" smtClean="0">
              <a:solidFill>
                <a:srgbClr val="FF0000"/>
              </a:solidFill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  <a:p>
            <a:pPr marL="342900" indent="-342900" algn="l">
              <a:buFont typeface="Wingdings" panose="05000000000000000000" charset="0"/>
              <a:buChar char=""/>
            </a:pPr>
            <a:endParaRPr lang="zh-CN" altLang="en-US" sz="2000" dirty="0" smtClean="0">
              <a:solidFill>
                <a:srgbClr val="FF0000"/>
              </a:solidFill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  <a:p>
            <a:pPr marL="342900" indent="-342900" algn="l">
              <a:buFont typeface="Wingdings" panose="05000000000000000000" charset="0"/>
              <a:buChar char=""/>
            </a:pPr>
            <a:r>
              <a:rPr lang="zh-CN" altLang="en-US" sz="2000" dirty="0" smtClean="0">
                <a:solidFill>
                  <a:schemeClr val="tx1"/>
                </a:solidFill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Multi-hop Reading Comprehension</a:t>
            </a:r>
            <a:endParaRPr lang="zh-CN" altLang="en-US" sz="2000" dirty="0" smtClean="0">
              <a:solidFill>
                <a:schemeClr val="tx1"/>
              </a:solidFill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  <a:p>
            <a:pPr marL="342900" indent="-342900" algn="l">
              <a:buFont typeface="Wingdings" panose="05000000000000000000" charset="0"/>
              <a:buChar char=""/>
            </a:pPr>
            <a:endParaRPr lang="zh-CN" altLang="en-US" sz="2000" dirty="0" smtClean="0">
              <a:solidFill>
                <a:srgbClr val="FF0000"/>
              </a:solidFill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  <a:p>
            <a:pPr marL="342900" indent="-342900" algn="l">
              <a:buFont typeface="Wingdings" panose="05000000000000000000" charset="0"/>
              <a:buChar char=""/>
            </a:pPr>
            <a:r>
              <a:rPr lang="zh-CN" altLang="en-US" sz="2000" dirty="0" smtClean="0">
                <a:solidFill>
                  <a:srgbClr val="FF0000"/>
                </a:solidFill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Information Extraction</a:t>
            </a:r>
            <a:endParaRPr lang="zh-CN" altLang="en-US" sz="2000" dirty="0" smtClean="0"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  <a:p>
            <a:pPr marL="342900" indent="-342900" algn="l">
              <a:buFont typeface="Wingdings" panose="05000000000000000000" charset="0"/>
              <a:buChar char=""/>
            </a:pPr>
            <a:endParaRPr lang="zh-CN" altLang="en-US" sz="2000" dirty="0" smtClean="0"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  <a:p>
            <a:pPr marL="342900" indent="-342900" algn="l">
              <a:buFont typeface="Wingdings" panose="05000000000000000000" charset="0"/>
              <a:buChar char=""/>
            </a:pPr>
            <a:r>
              <a:rPr lang="zh-CN" altLang="en-US" sz="20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Neural Machine Translation</a:t>
            </a:r>
            <a:endParaRPr lang="zh-CN" altLang="en-US" sz="2000" dirty="0" smtClean="0"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  <a:p>
            <a:pPr marL="342900" indent="-342900" algn="l">
              <a:buFont typeface="Wingdings" panose="05000000000000000000" charset="0"/>
              <a:buChar char=""/>
            </a:pPr>
            <a:endParaRPr lang="zh-CN" altLang="en-US" sz="2000" dirty="0" smtClean="0"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  <a:p>
            <a:pPr marL="342900" indent="-342900" algn="l">
              <a:buFont typeface="Wingdings" panose="05000000000000000000" charset="0"/>
              <a:buChar char=""/>
            </a:pPr>
            <a:r>
              <a:rPr lang="zh-CN" altLang="en-US" sz="2000" dirty="0" smtClean="0">
                <a:solidFill>
                  <a:srgbClr val="FF0000"/>
                </a:solidFill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Text </a:t>
            </a:r>
            <a:r>
              <a:rPr lang="en-US" altLang="zh-CN" sz="2000" dirty="0" smtClean="0">
                <a:solidFill>
                  <a:srgbClr val="FF0000"/>
                </a:solidFill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G</a:t>
            </a:r>
            <a:r>
              <a:rPr lang="zh-CN" altLang="en-US" sz="2000" dirty="0" smtClean="0">
                <a:solidFill>
                  <a:srgbClr val="FF0000"/>
                </a:solidFill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eneration</a:t>
            </a:r>
            <a:endParaRPr lang="zh-CN" altLang="en-US" sz="2000" dirty="0" smtClean="0">
              <a:solidFill>
                <a:srgbClr val="FF0000"/>
              </a:solidFill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  <a:p>
            <a:pPr marL="342900" indent="-342900" algn="l">
              <a:buFont typeface="Wingdings" panose="05000000000000000000" charset="0"/>
              <a:buChar char=""/>
            </a:pPr>
            <a:endParaRPr lang="zh-CN" altLang="en-US" sz="2000" dirty="0" smtClean="0">
              <a:solidFill>
                <a:srgbClr val="FF0000"/>
              </a:solidFill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  <a:p>
            <a:pPr marL="342900" indent="-342900" algn="l">
              <a:buFont typeface="Wingdings" panose="05000000000000000000" charset="0"/>
              <a:buChar char=""/>
            </a:pPr>
            <a:r>
              <a:rPr lang="en-US" altLang="zh-CN" sz="2000" dirty="0" smtClean="0">
                <a:solidFill>
                  <a:schemeClr val="tx1"/>
                </a:solidFill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Knowledge Graph</a:t>
            </a:r>
            <a:endParaRPr lang="en-US" altLang="zh-CN" sz="2000" dirty="0" smtClean="0">
              <a:solidFill>
                <a:schemeClr val="tx1"/>
              </a:solidFill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2672" y="254224"/>
            <a:ext cx="8518496" cy="500956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ym typeface="+mn-ea"/>
              </a:rPr>
              <a:t>NLP</a:t>
            </a:r>
            <a:r>
              <a:rPr sz="2000" dirty="0">
                <a:sym typeface="+mn-ea"/>
              </a:rPr>
              <a:t>相关应用：</a:t>
            </a:r>
            <a:r>
              <a:rPr lang="en-US" altLang="zh-CN" sz="2000" dirty="0">
                <a:sym typeface="+mn-ea"/>
              </a:rPr>
              <a:t>Text Classification</a:t>
            </a:r>
            <a:endParaRPr lang="en-US" altLang="zh-CN" sz="2000" dirty="0">
              <a:sym typeface="+mn-ea"/>
            </a:endParaRPr>
          </a:p>
        </p:txBody>
      </p:sp>
      <p:sp>
        <p:nvSpPr>
          <p:cNvPr id="5" name="矩形 4"/>
          <p:cNvSpPr/>
          <p:nvPr/>
        </p:nvSpPr>
        <p:spPr/>
      </p:sp>
      <p:sp>
        <p:nvSpPr>
          <p:cNvPr id="52" name="矩形 51"/>
          <p:cNvSpPr/>
          <p:nvPr/>
        </p:nvSpPr>
        <p:spPr/>
      </p:sp>
      <p:sp>
        <p:nvSpPr>
          <p:cNvPr id="55" name="矩形 54"/>
          <p:cNvSpPr/>
          <p:nvPr/>
        </p:nvSpPr>
        <p:spPr/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20" y="1330960"/>
            <a:ext cx="9027795" cy="23355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49680" y="3923030"/>
            <a:ext cx="6853555" cy="873760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pPr algn="l"/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Asepct-Classification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G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reat </a:t>
            </a:r>
            <a:r>
              <a:rPr lang="zh-CN" altLang="en-US"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food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but the </a:t>
            </a:r>
            <a:r>
              <a:rPr lang="zh-CN" altLang="en-US" sz="14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service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was dreadful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：关键点：将句法信息融入到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aspect classification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任务中去；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3350" y="5327015"/>
            <a:ext cx="2630805" cy="309880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pPr algn="l"/>
            <a:r>
              <a:rPr lang="zh-CN" altLang="en-US" sz="14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中山大学</a:t>
            </a:r>
            <a:r>
              <a:rPr lang="en-US" altLang="zh-CN" sz="14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&amp;</a:t>
            </a:r>
            <a:r>
              <a:rPr lang="zh-CN" altLang="en-US" sz="14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阿里巴巴，</a:t>
            </a:r>
            <a:r>
              <a:rPr lang="en-US" altLang="zh-CN" sz="14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ACL2020</a:t>
            </a:r>
            <a:endParaRPr lang="en-US" altLang="zh-CN" sz="1400" dirty="0" err="1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2672" y="254224"/>
            <a:ext cx="8518496" cy="500956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ym typeface="+mn-ea"/>
              </a:rPr>
              <a:t>NLP</a:t>
            </a:r>
            <a:r>
              <a:rPr sz="2000" dirty="0">
                <a:sym typeface="+mn-ea"/>
              </a:rPr>
              <a:t>相关应用：</a:t>
            </a:r>
            <a:r>
              <a:rPr lang="en-US" altLang="zh-CN" sz="2000" dirty="0">
                <a:sym typeface="+mn-ea"/>
              </a:rPr>
              <a:t>Text Classification</a:t>
            </a:r>
            <a:endParaRPr sz="2000" dirty="0">
              <a:sym typeface="+mn-ea"/>
            </a:endParaRPr>
          </a:p>
        </p:txBody>
      </p:sp>
      <p:sp>
        <p:nvSpPr>
          <p:cNvPr id="5" name="矩形 4"/>
          <p:cNvSpPr/>
          <p:nvPr/>
        </p:nvSpPr>
        <p:spPr/>
      </p:sp>
      <p:sp>
        <p:nvSpPr>
          <p:cNvPr id="52" name="矩形 51"/>
          <p:cNvSpPr/>
          <p:nvPr/>
        </p:nvSpPr>
        <p:spPr/>
      </p:sp>
      <p:sp>
        <p:nvSpPr>
          <p:cNvPr id="55" name="矩形 54"/>
          <p:cNvSpPr/>
          <p:nvPr/>
        </p:nvSpPr>
        <p:spPr/>
      </p:sp>
      <p:sp>
        <p:nvSpPr>
          <p:cNvPr id="7" name="文本框 6"/>
          <p:cNvSpPr txBox="1"/>
          <p:nvPr/>
        </p:nvSpPr>
        <p:spPr>
          <a:xfrm>
            <a:off x="312420" y="1082675"/>
            <a:ext cx="4026535" cy="309880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pPr algn="l"/>
            <a:r>
              <a:rPr lang="zh-CN" altLang="en-US" sz="16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准备工作：获得输入句子依存句法分析结果，并进行裁剪</a:t>
            </a:r>
            <a:endParaRPr lang="zh-CN" altLang="en-US" sz="1600" dirty="0" err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4160" y="1853565"/>
            <a:ext cx="6352540" cy="26803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37890" y="4769485"/>
            <a:ext cx="2402840" cy="403860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r>
              <a:rPr lang="en-US" altLang="zh-CN" sz="18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aspect word</a:t>
            </a:r>
            <a:r>
              <a:rPr lang="zh-CN" altLang="en-US" sz="18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预先给定</a:t>
            </a:r>
            <a:endParaRPr lang="zh-CN" altLang="en-US" sz="1800" dirty="0" smtClean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16810" y="2468880"/>
            <a:ext cx="1219200" cy="234950"/>
          </a:xfrm>
          <a:prstGeom prst="rect">
            <a:avLst/>
          </a:prstGeom>
          <a:noFill/>
          <a:ln w="12700">
            <a:solidFill>
              <a:srgbClr val="CD2427"/>
            </a:solidFill>
          </a:ln>
        </p:spPr>
        <p:txBody>
          <a:bodyPr vert="horz" wrap="none" lIns="61529" tIns="0" rIns="0" bIns="0" numCol="1" anchor="ctr" anchorCtr="0" compatLnSpc="1">
            <a:noAutofit/>
          </a:bodyPr>
          <a:p>
            <a:endParaRPr lang="zh-CN" altLang="en-US" sz="2000" dirty="0" smtClean="0">
              <a:latin typeface="黑体" panose="02010600030101010101" charset="-122"/>
              <a:ea typeface="黑体" panose="02010600030101010101" charset="-122"/>
              <a:cs typeface="黑体" panose="0201060003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82190" y="4221480"/>
            <a:ext cx="1219200" cy="234950"/>
          </a:xfrm>
          <a:prstGeom prst="rect">
            <a:avLst/>
          </a:prstGeom>
          <a:noFill/>
          <a:ln w="12700">
            <a:solidFill>
              <a:srgbClr val="CD2427"/>
            </a:solidFill>
          </a:ln>
        </p:spPr>
        <p:txBody>
          <a:bodyPr vert="horz" wrap="none" lIns="61529" tIns="0" rIns="0" bIns="0" numCol="1" anchor="ctr" anchorCtr="0" compatLnSpc="1">
            <a:noAutofit/>
          </a:bodyPr>
          <a:p>
            <a:endParaRPr lang="zh-CN" altLang="en-US" sz="2000" dirty="0" smtClean="0">
              <a:latin typeface="黑体" panose="02010600030101010101" charset="-122"/>
              <a:ea typeface="黑体" panose="02010600030101010101" charset="-122"/>
              <a:cs typeface="黑体" panose="0201060003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2672" y="254224"/>
            <a:ext cx="8518496" cy="500956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ym typeface="+mn-ea"/>
              </a:rPr>
              <a:t>NLP</a:t>
            </a:r>
            <a:r>
              <a:rPr sz="2000" dirty="0">
                <a:sym typeface="+mn-ea"/>
              </a:rPr>
              <a:t>相关应用：</a:t>
            </a:r>
            <a:r>
              <a:rPr lang="en-US" altLang="zh-CN" sz="2000" dirty="0">
                <a:sym typeface="+mn-ea"/>
              </a:rPr>
              <a:t>Text Classification</a:t>
            </a:r>
            <a:endParaRPr lang="en-US" altLang="zh-CN" sz="2000" dirty="0">
              <a:sym typeface="+mn-ea"/>
            </a:endParaRPr>
          </a:p>
        </p:txBody>
      </p:sp>
      <p:sp>
        <p:nvSpPr>
          <p:cNvPr id="5" name="矩形 4"/>
          <p:cNvSpPr/>
          <p:nvPr/>
        </p:nvSpPr>
        <p:spPr/>
      </p:sp>
      <p:sp>
        <p:nvSpPr>
          <p:cNvPr id="52" name="矩形 51"/>
          <p:cNvSpPr/>
          <p:nvPr/>
        </p:nvSpPr>
        <p:spPr/>
      </p:sp>
      <p:sp>
        <p:nvSpPr>
          <p:cNvPr id="55" name="矩形 54"/>
          <p:cNvSpPr/>
          <p:nvPr/>
        </p:nvSpPr>
        <p:spPr/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2785" y="2606040"/>
            <a:ext cx="2054225" cy="30321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0" y="3042285"/>
            <a:ext cx="1924050" cy="11023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395" y="2870835"/>
            <a:ext cx="3006090" cy="14452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245" y="1004570"/>
            <a:ext cx="6342380" cy="13519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3410" y="4663440"/>
            <a:ext cx="1672590" cy="340360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pPr algn="ctr"/>
            <a:r>
              <a:rPr lang="zh-CN" altLang="en-US" sz="1400" dirty="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cs typeface="Helvetica Neue" panose="02000503000000020004" charset="0"/>
                <a:sym typeface="+mn-ea"/>
              </a:rPr>
              <a:t>单词层面</a:t>
            </a:r>
            <a:endParaRPr lang="zh-CN" altLang="en-US" sz="1400" dirty="0">
              <a:solidFill>
                <a:schemeClr val="accent5"/>
              </a:solidFill>
              <a:latin typeface="微软雅黑" panose="020B0503020204020204" charset="-122"/>
              <a:ea typeface="微软雅黑" panose="020B0503020204020204" charset="-122"/>
              <a:cs typeface="Helvetica Neue" panose="02000503000000020004" charset="0"/>
              <a:sym typeface="+mn-ea"/>
            </a:endParaRPr>
          </a:p>
          <a:p>
            <a:pPr algn="ctr"/>
            <a:r>
              <a:rPr lang="en-US" altLang="zh-CN" sz="1400" dirty="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cs typeface="Helvetica Neue" panose="02000503000000020004" charset="0"/>
                <a:sym typeface="+mn-ea"/>
              </a:rPr>
              <a:t>Graph Attention Network</a:t>
            </a:r>
            <a:endParaRPr lang="en-US" altLang="zh-CN" sz="1400" dirty="0">
              <a:solidFill>
                <a:schemeClr val="accent5"/>
              </a:solidFill>
              <a:latin typeface="微软雅黑" panose="020B0503020204020204" charset="-122"/>
              <a:ea typeface="微软雅黑" panose="020B0503020204020204" charset="-122"/>
              <a:cs typeface="Helvetica Neue" panose="02000503000000020004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367145" y="4663440"/>
            <a:ext cx="1672590" cy="340360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pPr algn="ctr"/>
            <a:r>
              <a:rPr lang="zh-CN" altLang="en-US" sz="1400" dirty="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cs typeface="Helvetica Neue" panose="02000503000000020004" charset="0"/>
                <a:sym typeface="+mn-ea"/>
              </a:rPr>
              <a:t>关系层面</a:t>
            </a:r>
            <a:endParaRPr lang="zh-CN" altLang="en-US" sz="1400" dirty="0">
              <a:solidFill>
                <a:schemeClr val="accent5"/>
              </a:solidFill>
              <a:latin typeface="微软雅黑" panose="020B0503020204020204" charset="-122"/>
              <a:ea typeface="微软雅黑" panose="020B0503020204020204" charset="-122"/>
              <a:cs typeface="Helvetica Neue" panose="02000503000000020004" charset="0"/>
              <a:sym typeface="+mn-ea"/>
            </a:endParaRPr>
          </a:p>
          <a:p>
            <a:pPr algn="ctr"/>
            <a:r>
              <a:rPr lang="en-US" altLang="zh-CN" sz="1400" dirty="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cs typeface="Helvetica Neue" panose="02000503000000020004" charset="0"/>
                <a:sym typeface="+mn-ea"/>
              </a:rPr>
              <a:t>Graph Attention Network</a:t>
            </a:r>
            <a:endParaRPr lang="en-US" altLang="zh-CN" sz="1400" dirty="0" smtClean="0">
              <a:solidFill>
                <a:schemeClr val="accent5"/>
              </a:solidFill>
              <a:latin typeface="微软雅黑" panose="020B0503020204020204" charset="-122"/>
              <a:ea typeface="微软雅黑" panose="020B0503020204020204" charset="-122"/>
              <a:cs typeface="Helvetica Neue" panose="02000503000000020004" charset="0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0" y="3042285"/>
            <a:ext cx="1924050" cy="110236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13410" y="4663440"/>
            <a:ext cx="1672590" cy="340360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pPr algn="ctr"/>
            <a:r>
              <a:rPr lang="zh-CN" altLang="en-US" sz="1400" dirty="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cs typeface="Helvetica Neue" panose="02000503000000020004" charset="0"/>
                <a:sym typeface="+mn-ea"/>
              </a:rPr>
              <a:t>单词层面</a:t>
            </a:r>
            <a:endParaRPr lang="zh-CN" altLang="en-US" sz="1400" dirty="0">
              <a:solidFill>
                <a:schemeClr val="accent5"/>
              </a:solidFill>
              <a:latin typeface="微软雅黑" panose="020B0503020204020204" charset="-122"/>
              <a:ea typeface="微软雅黑" panose="020B0503020204020204" charset="-122"/>
              <a:cs typeface="Helvetica Neue" panose="02000503000000020004" charset="0"/>
              <a:sym typeface="+mn-ea"/>
            </a:endParaRPr>
          </a:p>
          <a:p>
            <a:pPr algn="ctr"/>
            <a:r>
              <a:rPr lang="en-US" altLang="zh-CN" sz="1400" dirty="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cs typeface="Helvetica Neue" panose="02000503000000020004" charset="0"/>
                <a:sym typeface="+mn-ea"/>
              </a:rPr>
              <a:t>Graph Attention Network</a:t>
            </a:r>
            <a:endParaRPr lang="en-US" altLang="zh-CN" sz="1400" dirty="0">
              <a:solidFill>
                <a:schemeClr val="accent5"/>
              </a:solidFill>
              <a:latin typeface="微软雅黑" panose="020B0503020204020204" charset="-122"/>
              <a:ea typeface="微软雅黑" panose="020B0503020204020204" charset="-122"/>
              <a:cs typeface="Helvetica Neue" panose="02000503000000020004" charset="0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367145" y="4663440"/>
            <a:ext cx="1672590" cy="340360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pPr algn="ctr"/>
            <a:r>
              <a:rPr lang="zh-CN" altLang="en-US" sz="1400" dirty="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cs typeface="Helvetica Neue" panose="02000503000000020004" charset="0"/>
                <a:sym typeface="+mn-ea"/>
              </a:rPr>
              <a:t>关系层面</a:t>
            </a:r>
            <a:endParaRPr lang="zh-CN" altLang="en-US" sz="1400" dirty="0">
              <a:solidFill>
                <a:schemeClr val="accent5"/>
              </a:solidFill>
              <a:latin typeface="微软雅黑" panose="020B0503020204020204" charset="-122"/>
              <a:ea typeface="微软雅黑" panose="020B0503020204020204" charset="-122"/>
              <a:cs typeface="Helvetica Neue" panose="02000503000000020004" charset="0"/>
              <a:sym typeface="+mn-ea"/>
            </a:endParaRPr>
          </a:p>
          <a:p>
            <a:pPr algn="ctr"/>
            <a:r>
              <a:rPr lang="en-US" altLang="zh-CN" sz="1400" dirty="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cs typeface="Helvetica Neue" panose="02000503000000020004" charset="0"/>
                <a:sym typeface="+mn-ea"/>
              </a:rPr>
              <a:t>Graph Attention Network</a:t>
            </a:r>
            <a:endParaRPr lang="en-US" altLang="zh-CN" sz="1400" dirty="0" smtClean="0">
              <a:solidFill>
                <a:schemeClr val="accent5"/>
              </a:solidFill>
              <a:latin typeface="微软雅黑" panose="020B0503020204020204" charset="-122"/>
              <a:ea typeface="微软雅黑" panose="020B0503020204020204" charset="-122"/>
              <a:cs typeface="Helvetica Neue" panose="02000503000000020004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16430" y="2121535"/>
            <a:ext cx="1219200" cy="234950"/>
          </a:xfrm>
          <a:prstGeom prst="rect">
            <a:avLst/>
          </a:prstGeom>
          <a:noFill/>
          <a:ln w="12700">
            <a:solidFill>
              <a:srgbClr val="CD2427"/>
            </a:solidFill>
          </a:ln>
        </p:spPr>
        <p:txBody>
          <a:bodyPr vert="horz" wrap="none" lIns="61529" tIns="0" rIns="0" bIns="0" numCol="1" anchor="ctr" anchorCtr="0" compatLnSpc="1">
            <a:noAutofit/>
          </a:bodyPr>
          <a:p>
            <a:endParaRPr lang="zh-CN" altLang="en-US" sz="2000" dirty="0" smtClean="0">
              <a:latin typeface="黑体" panose="02010600030101010101" charset="-122"/>
              <a:ea typeface="黑体" panose="02010600030101010101" charset="-122"/>
              <a:cs typeface="黑体" panose="0201060003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Graph</a:t>
            </a:r>
            <a:r>
              <a:rPr sz="2000" dirty="0"/>
              <a:t>：图结构在实际应用中的难点</a:t>
            </a:r>
            <a:endParaRPr sz="2000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77011" y="1902937"/>
            <a:ext cx="561864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73455" y="3446145"/>
            <a:ext cx="6824980" cy="1360805"/>
          </a:xfrm>
          <a:prstGeom prst="rect">
            <a:avLst/>
          </a:prstGeom>
          <a:noFill/>
          <a:ln>
            <a:noFill/>
          </a:ln>
        </p:spPr>
        <p:txBody>
          <a:bodyPr vert="horz" wrap="square" lIns="61529" tIns="0" rIns="0" bIns="0" numCol="1" anchor="ctr" anchorCtr="0" compatLnSpc="1">
            <a:noAutofit/>
          </a:bodyPr>
          <a:p>
            <a:pPr indent="0" algn="l">
              <a:buFont typeface="+mj-ea"/>
              <a:buNone/>
            </a:pPr>
            <a:r>
              <a:rPr lang="zh-CN" altLang="en-US" sz="14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问题</a:t>
            </a:r>
            <a:r>
              <a:rPr lang="en-US" altLang="zh-CN" sz="14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&amp;</a:t>
            </a:r>
            <a:r>
              <a:rPr lang="zh-CN" altLang="en-US" sz="14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难点：</a:t>
            </a:r>
            <a:endParaRPr lang="zh-CN" altLang="en-US" sz="1400" dirty="0" smtClean="0"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  <a:p>
            <a:pPr indent="0" algn="l">
              <a:buFont typeface="+mj-ea"/>
              <a:buNone/>
            </a:pPr>
            <a:endParaRPr lang="zh-CN" altLang="en-US" sz="1400" dirty="0" smtClean="0"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  <a:p>
            <a:pPr marL="342900" indent="-342900" algn="l">
              <a:buFont typeface="Wingdings" panose="05000000000000000000" charset="0"/>
              <a:buChar char=""/>
            </a:pPr>
            <a:r>
              <a:rPr lang="zh-CN" altLang="en-US" sz="1400" dirty="0" smtClean="0">
                <a:solidFill>
                  <a:schemeClr val="tx1"/>
                </a:solidFill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当前深度学习算法主要是为</a:t>
            </a:r>
            <a:r>
              <a:rPr lang="zh-CN" altLang="en-US" sz="1400" dirty="0" smtClean="0">
                <a:solidFill>
                  <a:srgbClr val="FF0000"/>
                </a:solidFill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序列和网格化</a:t>
            </a:r>
            <a:r>
              <a:rPr lang="zh-CN" altLang="en-US" sz="1400" dirty="0" smtClean="0">
                <a:solidFill>
                  <a:schemeClr val="tx1"/>
                </a:solidFill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的输入设计的【</a:t>
            </a:r>
            <a:r>
              <a:rPr lang="en-US" altLang="zh-CN" sz="1400" dirty="0" smtClean="0">
                <a:solidFill>
                  <a:schemeClr val="tx1"/>
                </a:solidFill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Bilstm</a:t>
            </a:r>
            <a:r>
              <a:rPr lang="zh-CN" altLang="en-US" sz="1400" dirty="0" smtClean="0">
                <a:solidFill>
                  <a:schemeClr val="tx1"/>
                </a:solidFill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，</a:t>
            </a:r>
            <a:r>
              <a:rPr lang="en-US" altLang="zh-CN" sz="1400" dirty="0" smtClean="0">
                <a:solidFill>
                  <a:schemeClr val="tx1"/>
                </a:solidFill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CNN</a:t>
            </a:r>
            <a:r>
              <a:rPr lang="zh-CN" altLang="en-US" sz="1400" dirty="0" smtClean="0">
                <a:solidFill>
                  <a:schemeClr val="tx1"/>
                </a:solidFill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】，实际应用中，非序列和网格化的情况居多；</a:t>
            </a:r>
            <a:endParaRPr lang="zh-CN" altLang="en-US" sz="1400" dirty="0" smtClean="0">
              <a:solidFill>
                <a:schemeClr val="tx1"/>
              </a:solidFill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  <a:p>
            <a:pPr marL="342900" indent="-342900" algn="l">
              <a:buFont typeface="Wingdings" panose="05000000000000000000" charset="0"/>
              <a:buChar char=""/>
            </a:pPr>
            <a:endParaRPr lang="zh-CN" altLang="en-US" sz="1400" dirty="0" smtClean="0"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"/>
            </a:pPr>
            <a:r>
              <a:rPr lang="zh-CN" altLang="en-US" sz="14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  <a:sym typeface="+mn-ea"/>
              </a:rPr>
              <a:t>图本身比较复杂：</a:t>
            </a:r>
            <a:r>
              <a:rPr lang="en-US" altLang="zh-CN" sz="14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  <a:sym typeface="+mn-ea"/>
              </a:rPr>
              <a:t>1</a:t>
            </a:r>
            <a:r>
              <a:rPr lang="zh-CN" altLang="en-US" sz="14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  <a:sym typeface="+mn-ea"/>
              </a:rPr>
              <a:t>）复杂的拓扑结构；</a:t>
            </a:r>
            <a:r>
              <a:rPr lang="en-US" altLang="zh-CN" sz="14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  <a:sym typeface="+mn-ea"/>
              </a:rPr>
              <a:t>2</a:t>
            </a:r>
            <a:r>
              <a:rPr lang="zh-CN" altLang="en-US" sz="14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  <a:sym typeface="+mn-ea"/>
              </a:rPr>
              <a:t>）没有次序的概念；</a:t>
            </a:r>
            <a:r>
              <a:rPr lang="en-US" altLang="zh-CN" sz="14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  <a:sym typeface="+mn-ea"/>
              </a:rPr>
              <a:t>3</a:t>
            </a:r>
            <a:r>
              <a:rPr lang="zh-CN" altLang="en-US" sz="14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  <a:sym typeface="+mn-ea"/>
              </a:rPr>
              <a:t>）动态的；</a:t>
            </a:r>
            <a:endParaRPr lang="zh-CN" altLang="en-US" sz="1400" dirty="0" smtClean="0"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89225" y="4906010"/>
            <a:ext cx="3392805" cy="499745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pPr indent="0" algn="l">
              <a:buFont typeface="+mj-ea"/>
              <a:buNone/>
            </a:pPr>
            <a:r>
              <a:rPr lang="zh-CN" altLang="en-US" sz="14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  <a:sym typeface="+mn-ea"/>
              </a:rPr>
              <a:t>需要定义新的方式来实现对图的</a:t>
            </a:r>
            <a:r>
              <a:rPr lang="zh-CN" altLang="en-US" sz="1400" dirty="0" smtClean="0">
                <a:solidFill>
                  <a:srgbClr val="FF0000"/>
                </a:solidFill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  <a:sym typeface="+mn-ea"/>
              </a:rPr>
              <a:t>表示学习</a:t>
            </a:r>
            <a:r>
              <a:rPr lang="en-US" altLang="zh-CN" sz="14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  <a:sym typeface="+mn-ea"/>
              </a:rPr>
              <a:t>!</a:t>
            </a:r>
            <a:endParaRPr lang="en-US" altLang="zh-CN" sz="1400" dirty="0" smtClean="0"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  <a:sym typeface="+mn-ea"/>
            </a:endParaRPr>
          </a:p>
        </p:txBody>
      </p:sp>
      <p:grpSp>
        <p:nvGrpSpPr>
          <p:cNvPr id="9242" name="Group 3"/>
          <p:cNvGrpSpPr/>
          <p:nvPr/>
        </p:nvGrpSpPr>
        <p:grpSpPr bwMode="auto">
          <a:xfrm rot="0">
            <a:off x="1206500" y="945515"/>
            <a:ext cx="2649220" cy="2230120"/>
            <a:chOff x="6825208" y="1796818"/>
            <a:chExt cx="2556284" cy="2250251"/>
          </a:xfrm>
        </p:grpSpPr>
        <p:pic>
          <p:nvPicPr>
            <p:cNvPr id="9245" name="图片 13" descr="Misc-Buddy-Blue-icon.png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7689304" y="2564904"/>
              <a:ext cx="654632" cy="709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46" name="图片 14" descr="Misc-Buddy-Blue-icon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077236" y="1796818"/>
              <a:ext cx="504056" cy="5460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47" name="图片 15" descr="Misc-Buddy-Blue-icon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877436" y="2054847"/>
              <a:ext cx="504056" cy="5460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48" name="图片 16" descr="Misc-Buddy-Blue-icon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841432" y="3062959"/>
              <a:ext cx="504056" cy="5460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49" name="图片 17" descr="Misc-Buddy-Blue-icon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761312" y="3501008"/>
              <a:ext cx="504056" cy="5460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50" name="图片 18" descr="Misc-Buddy-Blue-icon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825208" y="3320988"/>
              <a:ext cx="504056" cy="5460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251" name="直接连接符 7"/>
            <p:cNvCxnSpPr>
              <a:cxnSpLocks noChangeShapeType="1"/>
            </p:cNvCxnSpPr>
            <p:nvPr/>
          </p:nvCxnSpPr>
          <p:spPr bwMode="auto">
            <a:xfrm>
              <a:off x="7473280" y="2342879"/>
              <a:ext cx="324036" cy="50405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2" name="直接连接符 7"/>
            <p:cNvCxnSpPr>
              <a:cxnSpLocks noChangeShapeType="1"/>
            </p:cNvCxnSpPr>
            <p:nvPr/>
          </p:nvCxnSpPr>
          <p:spPr bwMode="auto">
            <a:xfrm flipV="1">
              <a:off x="8301372" y="2594908"/>
              <a:ext cx="468052" cy="2220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3" name="直接连接符 7"/>
            <p:cNvCxnSpPr>
              <a:cxnSpLocks noChangeShapeType="1"/>
            </p:cNvCxnSpPr>
            <p:nvPr/>
          </p:nvCxnSpPr>
          <p:spPr bwMode="auto">
            <a:xfrm>
              <a:off x="7653300" y="2162859"/>
              <a:ext cx="1224136" cy="16501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4" name="直接连接符 7"/>
            <p:cNvCxnSpPr>
              <a:cxnSpLocks noChangeShapeType="1"/>
            </p:cNvCxnSpPr>
            <p:nvPr/>
          </p:nvCxnSpPr>
          <p:spPr bwMode="auto">
            <a:xfrm>
              <a:off x="8301372" y="3206975"/>
              <a:ext cx="540060" cy="12901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5" name="直接连接符 7"/>
            <p:cNvCxnSpPr>
              <a:cxnSpLocks noChangeShapeType="1"/>
            </p:cNvCxnSpPr>
            <p:nvPr/>
          </p:nvCxnSpPr>
          <p:spPr bwMode="auto">
            <a:xfrm flipV="1">
              <a:off x="8265368" y="3501008"/>
              <a:ext cx="540060" cy="27303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6" name="直接连接符 7"/>
            <p:cNvCxnSpPr>
              <a:cxnSpLocks noChangeShapeType="1"/>
              <a:endCxn id="9256" idx="2"/>
            </p:cNvCxnSpPr>
            <p:nvPr/>
          </p:nvCxnSpPr>
          <p:spPr bwMode="auto">
            <a:xfrm flipV="1">
              <a:off x="8013340" y="3274089"/>
              <a:ext cx="3280" cy="22691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7" name="直接连接符 7"/>
            <p:cNvCxnSpPr>
              <a:cxnSpLocks noChangeShapeType="1"/>
            </p:cNvCxnSpPr>
            <p:nvPr/>
          </p:nvCxnSpPr>
          <p:spPr bwMode="auto">
            <a:xfrm flipV="1">
              <a:off x="7257256" y="3248980"/>
              <a:ext cx="468052" cy="25202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6" name="右箭头 16"/>
          <p:cNvSpPr/>
          <p:nvPr/>
        </p:nvSpPr>
        <p:spPr>
          <a:xfrm>
            <a:off x="4362450" y="1834515"/>
            <a:ext cx="419100" cy="44704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885690" y="1706880"/>
            <a:ext cx="3992245" cy="830580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pPr marL="342900" indent="-342900" algn="l">
              <a:buFont typeface="Wingdings" panose="05000000000000000000" charset="0"/>
              <a:buChar char=""/>
            </a:pPr>
            <a:r>
              <a:rPr lang="zh-CN" altLang="en-US" sz="14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输出图中每个节点的表达【对节点分类等】；</a:t>
            </a:r>
            <a:endParaRPr lang="zh-CN" altLang="en-US" sz="1400" dirty="0" smtClean="0"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  <a:p>
            <a:pPr marL="342900" indent="-342900" algn="l">
              <a:buFont typeface="Wingdings" panose="05000000000000000000" charset="0"/>
              <a:buChar char=""/>
            </a:pPr>
            <a:endParaRPr lang="zh-CN" altLang="en-US" sz="1400" dirty="0" smtClean="0"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  <a:p>
            <a:pPr marL="342900" indent="-342900" algn="l">
              <a:buFont typeface="Wingdings" panose="05000000000000000000" charset="0"/>
              <a:buChar char=""/>
            </a:pPr>
            <a:r>
              <a:rPr lang="zh-CN" altLang="en-US" sz="14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  <a:sym typeface="+mn-ea"/>
              </a:rPr>
              <a:t>输出整张图的表达【对图分类等】；</a:t>
            </a:r>
            <a:endParaRPr lang="zh-CN" altLang="en-US" sz="1400" dirty="0" smtClean="0"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2672" y="254224"/>
            <a:ext cx="8518496" cy="500956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ym typeface="+mn-ea"/>
              </a:rPr>
              <a:t>NLP</a:t>
            </a:r>
            <a:r>
              <a:rPr sz="2000" dirty="0">
                <a:sym typeface="+mn-ea"/>
              </a:rPr>
              <a:t>相关应用：</a:t>
            </a:r>
            <a:r>
              <a:rPr lang="en-US" altLang="zh-CN" sz="2000" dirty="0">
                <a:sym typeface="+mn-ea"/>
              </a:rPr>
              <a:t>Text Classification</a:t>
            </a:r>
            <a:endParaRPr lang="en-US" altLang="zh-CN" sz="2000" dirty="0">
              <a:sym typeface="+mn-ea"/>
            </a:endParaRPr>
          </a:p>
        </p:txBody>
      </p:sp>
      <p:sp>
        <p:nvSpPr>
          <p:cNvPr id="5" name="矩形 4"/>
          <p:cNvSpPr/>
          <p:nvPr/>
        </p:nvSpPr>
        <p:spPr/>
      </p:sp>
      <p:sp>
        <p:nvSpPr>
          <p:cNvPr id="52" name="矩形 51"/>
          <p:cNvSpPr/>
          <p:nvPr/>
        </p:nvSpPr>
        <p:spPr/>
      </p:sp>
      <p:sp>
        <p:nvSpPr>
          <p:cNvPr id="55" name="矩形 54"/>
          <p:cNvSpPr/>
          <p:nvPr/>
        </p:nvSpPr>
        <p:spPr/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1610" y="1235075"/>
            <a:ext cx="6417945" cy="41770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22910" y="925195"/>
            <a:ext cx="1636395" cy="309880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pPr algn="l"/>
            <a:r>
              <a:rPr lang="en-US" altLang="zh-CN" sz="16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Experiments</a:t>
            </a:r>
            <a:endParaRPr lang="en-US" altLang="zh-CN" sz="1600" dirty="0" err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2672" y="254224"/>
            <a:ext cx="8518496" cy="500956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ym typeface="+mn-ea"/>
              </a:rPr>
              <a:t>NLP</a:t>
            </a:r>
            <a:r>
              <a:rPr sz="2000" dirty="0">
                <a:sym typeface="+mn-ea"/>
              </a:rPr>
              <a:t>相关应用：</a:t>
            </a:r>
            <a:r>
              <a:rPr lang="en-US" altLang="zh-CN" sz="2000" dirty="0">
                <a:sym typeface="+mn-ea"/>
              </a:rPr>
              <a:t>Information Extraction </a:t>
            </a:r>
            <a:endParaRPr lang="en-US" altLang="zh-CN" sz="2000" dirty="0">
              <a:sym typeface="+mn-ea"/>
            </a:endParaRPr>
          </a:p>
        </p:txBody>
      </p:sp>
      <p:sp>
        <p:nvSpPr>
          <p:cNvPr id="5" name="矩形 4"/>
          <p:cNvSpPr/>
          <p:nvPr/>
        </p:nvSpPr>
        <p:spPr/>
      </p:sp>
      <p:sp>
        <p:nvSpPr>
          <p:cNvPr id="52" name="矩形 51"/>
          <p:cNvSpPr/>
          <p:nvPr/>
        </p:nvSpPr>
        <p:spPr/>
      </p:sp>
      <p:sp>
        <p:nvSpPr>
          <p:cNvPr id="55" name="矩形 54"/>
          <p:cNvSpPr/>
          <p:nvPr/>
        </p:nvSpPr>
        <p:spPr/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1529080"/>
            <a:ext cx="9144000" cy="21082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12420" y="3954145"/>
            <a:ext cx="3950970" cy="362585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r>
              <a:rPr lang="zh-CN" altLang="en-US" sz="16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关系分类</a:t>
            </a:r>
            <a:r>
              <a:rPr lang="en-US" altLang="zh-CN" sz="16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+</a:t>
            </a:r>
            <a:r>
              <a:rPr lang="zh-CN" altLang="en-US" sz="16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将句法信息融入到关系分类中去</a:t>
            </a:r>
            <a:endParaRPr lang="zh-CN" altLang="en-US" sz="1600" dirty="0" smtClean="0"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2672" y="254224"/>
            <a:ext cx="8518496" cy="500956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ym typeface="+mn-ea"/>
              </a:rPr>
              <a:t>NLP</a:t>
            </a:r>
            <a:r>
              <a:rPr sz="2000" dirty="0">
                <a:sym typeface="+mn-ea"/>
              </a:rPr>
              <a:t>相关应用：</a:t>
            </a:r>
            <a:r>
              <a:rPr lang="en-US" altLang="zh-CN" sz="2000" dirty="0">
                <a:sym typeface="+mn-ea"/>
              </a:rPr>
              <a:t>Information Extraction </a:t>
            </a:r>
            <a:endParaRPr lang="en-US" altLang="zh-CN" sz="2000" dirty="0">
              <a:sym typeface="+mn-ea"/>
            </a:endParaRPr>
          </a:p>
        </p:txBody>
      </p:sp>
      <p:sp>
        <p:nvSpPr>
          <p:cNvPr id="5" name="矩形 4"/>
          <p:cNvSpPr/>
          <p:nvPr/>
        </p:nvSpPr>
        <p:spPr/>
      </p:sp>
      <p:sp>
        <p:nvSpPr>
          <p:cNvPr id="52" name="矩形 51"/>
          <p:cNvSpPr/>
          <p:nvPr/>
        </p:nvSpPr>
        <p:spPr/>
      </p:sp>
      <p:sp>
        <p:nvSpPr>
          <p:cNvPr id="55" name="矩形 54"/>
          <p:cNvSpPr/>
          <p:nvPr/>
        </p:nvSpPr>
        <p:spPr/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85290"/>
            <a:ext cx="6510020" cy="29737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15080" y="4104005"/>
            <a:ext cx="2397125" cy="55499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vert="horz" wrap="none" lIns="61529" tIns="0" rIns="0" bIns="0" numCol="1" anchor="ctr" anchorCtr="0" compatLnSpc="1">
            <a:noAutofit/>
          </a:bodyPr>
          <a:p>
            <a:endParaRPr lang="zh-CN" altLang="en-US" sz="2000" dirty="0" smtClean="0">
              <a:latin typeface="黑体" panose="02010600030101010101" charset="-122"/>
              <a:ea typeface="黑体" panose="02010600030101010101" charset="-122"/>
              <a:cs typeface="黑体" panose="0201060003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04305" y="4148455"/>
            <a:ext cx="2416175" cy="510540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r>
              <a:rPr lang="zh-CN" altLang="en-US" sz="14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步骤</a:t>
            </a:r>
            <a:r>
              <a:rPr lang="en-US" altLang="zh-CN" sz="14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1</a:t>
            </a:r>
            <a:r>
              <a:rPr lang="zh-CN" altLang="en-US" sz="14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：构建图，基于句法树</a:t>
            </a:r>
            <a:endParaRPr lang="zh-CN" altLang="en-US" sz="1400" dirty="0" smtClean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22250" y="4907280"/>
            <a:ext cx="1379855" cy="281305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r>
              <a:rPr lang="zh-CN" altLang="en-US" sz="1400" dirty="0" smtClean="0">
                <a:solidFill>
                  <a:schemeClr val="accent5"/>
                </a:solidFill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单词之间硬连接</a:t>
            </a:r>
            <a:endParaRPr lang="zh-CN" altLang="en-US" sz="1400" dirty="0" smtClean="0">
              <a:solidFill>
                <a:schemeClr val="accent5"/>
              </a:solidFill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9690" y="3079115"/>
            <a:ext cx="777240" cy="55499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vert="horz" wrap="none" lIns="61529" tIns="0" rIns="0" bIns="0" numCol="1" anchor="ctr" anchorCtr="0" compatLnSpc="1">
            <a:noAutofit/>
          </a:bodyPr>
          <a:p>
            <a:endParaRPr lang="zh-CN" altLang="en-US" sz="2000" dirty="0" smtClean="0">
              <a:latin typeface="黑体" panose="02010600030101010101" charset="-122"/>
              <a:ea typeface="黑体" panose="02010600030101010101" charset="-122"/>
              <a:cs typeface="黑体" panose="0201060003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2672" y="254224"/>
            <a:ext cx="8518496" cy="500956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ym typeface="+mn-ea"/>
              </a:rPr>
              <a:t>NLP</a:t>
            </a:r>
            <a:r>
              <a:rPr sz="2000" dirty="0">
                <a:sym typeface="+mn-ea"/>
              </a:rPr>
              <a:t>相关应用：</a:t>
            </a:r>
            <a:r>
              <a:rPr lang="en-US" altLang="zh-CN" sz="2000" dirty="0">
                <a:sym typeface="+mn-ea"/>
              </a:rPr>
              <a:t>Information Extraction </a:t>
            </a:r>
            <a:endParaRPr lang="en-US" altLang="zh-CN" sz="2000" dirty="0">
              <a:sym typeface="+mn-ea"/>
            </a:endParaRPr>
          </a:p>
        </p:txBody>
      </p:sp>
      <p:sp>
        <p:nvSpPr>
          <p:cNvPr id="5" name="矩形 4"/>
          <p:cNvSpPr/>
          <p:nvPr/>
        </p:nvSpPr>
        <p:spPr/>
      </p:sp>
      <p:sp>
        <p:nvSpPr>
          <p:cNvPr id="52" name="矩形 51"/>
          <p:cNvSpPr/>
          <p:nvPr/>
        </p:nvSpPr>
        <p:spPr/>
      </p:sp>
      <p:sp>
        <p:nvSpPr>
          <p:cNvPr id="55" name="矩形 54"/>
          <p:cNvSpPr/>
          <p:nvPr/>
        </p:nvSpPr>
        <p:spPr/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85290"/>
            <a:ext cx="6510020" cy="29737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23970" y="3423285"/>
            <a:ext cx="2397125" cy="55499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vert="horz" wrap="none" lIns="61529" tIns="0" rIns="0" bIns="0" numCol="1" anchor="ctr" anchorCtr="0" compatLnSpc="1">
            <a:noAutofit/>
          </a:bodyPr>
          <a:p>
            <a:endParaRPr lang="zh-CN" altLang="en-US" sz="2000" dirty="0" smtClean="0">
              <a:latin typeface="黑体" panose="02010600030101010101" charset="-122"/>
              <a:ea typeface="黑体" panose="02010600030101010101" charset="-122"/>
              <a:cs typeface="黑体" panose="0201060003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10020" y="3515995"/>
            <a:ext cx="2166620" cy="369570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r>
              <a:rPr lang="zh-CN" altLang="en-US" sz="14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步骤</a:t>
            </a:r>
            <a:r>
              <a:rPr lang="en-US" altLang="zh-CN" sz="14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2</a:t>
            </a:r>
            <a:r>
              <a:rPr lang="zh-CN" altLang="en-US" sz="14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：计算输入</a:t>
            </a:r>
            <a:r>
              <a:rPr lang="en-US" altLang="zh-CN" sz="14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Attention</a:t>
            </a:r>
            <a:endParaRPr lang="en-US" altLang="zh-CN" sz="1400" dirty="0" smtClean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40815" y="3101975"/>
            <a:ext cx="918845" cy="62674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vert="horz" wrap="none" lIns="61529" tIns="0" rIns="0" bIns="0" numCol="1" anchor="ctr" anchorCtr="0" compatLnSpc="1">
            <a:noAutofit/>
          </a:bodyPr>
          <a:p>
            <a:endParaRPr lang="zh-CN" altLang="en-US" sz="2000" dirty="0" smtClean="0">
              <a:latin typeface="黑体" panose="02010600030101010101" charset="-122"/>
              <a:ea typeface="黑体" panose="02010600030101010101" charset="-122"/>
              <a:cs typeface="黑体" panose="0201060003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005" y="4064000"/>
            <a:ext cx="2531110" cy="4349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74395" y="4789805"/>
            <a:ext cx="1379855" cy="281305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r>
              <a:rPr lang="zh-CN" altLang="en-US" sz="1400" dirty="0" smtClean="0">
                <a:solidFill>
                  <a:schemeClr val="accent5"/>
                </a:solidFill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单词之间软连接</a:t>
            </a:r>
            <a:endParaRPr lang="zh-CN" altLang="en-US" sz="1400" dirty="0" smtClean="0">
              <a:solidFill>
                <a:schemeClr val="accent5"/>
              </a:solidFill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713470" y="4183380"/>
            <a:ext cx="207645" cy="209550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endParaRPr lang="zh-CN" altLang="en-US" sz="2000" dirty="0" smtClean="0">
              <a:latin typeface="黑体" panose="02010600030101010101" charset="-122"/>
              <a:ea typeface="黑体" panose="02010600030101010101" charset="-122"/>
              <a:cs typeface="黑体" panose="0201060003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739505" y="4183380"/>
            <a:ext cx="181610" cy="209550"/>
          </a:xfrm>
          <a:prstGeom prst="rect">
            <a:avLst/>
          </a:prstGeom>
          <a:noFill/>
          <a:ln w="15875">
            <a:solidFill>
              <a:srgbClr val="CD2427"/>
            </a:solidFill>
          </a:ln>
        </p:spPr>
        <p:txBody>
          <a:bodyPr vert="horz" wrap="none" lIns="61529" tIns="0" rIns="0" bIns="0" numCol="1" anchor="ctr" anchorCtr="0" compatLnSpc="1">
            <a:noAutofit/>
          </a:bodyPr>
          <a:p>
            <a:endParaRPr lang="zh-CN" altLang="en-US" sz="2000" dirty="0" smtClean="0">
              <a:latin typeface="黑体" panose="02010600030101010101" charset="-122"/>
              <a:ea typeface="黑体" panose="02010600030101010101" charset="-122"/>
              <a:cs typeface="黑体" panose="0201060003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177530" y="4657725"/>
            <a:ext cx="861060" cy="272415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endParaRPr lang="zh-CN" altLang="en-US" sz="2000" dirty="0" smtClean="0">
              <a:latin typeface="黑体" panose="02010600030101010101" charset="-122"/>
              <a:ea typeface="黑体" panose="02010600030101010101" charset="-122"/>
              <a:cs typeface="黑体" panose="0201060003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2672" y="254224"/>
            <a:ext cx="8518496" cy="500956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ym typeface="+mn-ea"/>
              </a:rPr>
              <a:t>NLP</a:t>
            </a:r>
            <a:r>
              <a:rPr sz="2000" dirty="0">
                <a:sym typeface="+mn-ea"/>
              </a:rPr>
              <a:t>相关应用：</a:t>
            </a:r>
            <a:r>
              <a:rPr lang="en-US" altLang="zh-CN" sz="2000" dirty="0">
                <a:sym typeface="+mn-ea"/>
              </a:rPr>
              <a:t>Information Extraction </a:t>
            </a:r>
            <a:endParaRPr lang="en-US" altLang="zh-CN" sz="2000" dirty="0">
              <a:sym typeface="+mn-ea"/>
            </a:endParaRPr>
          </a:p>
        </p:txBody>
      </p:sp>
      <p:sp>
        <p:nvSpPr>
          <p:cNvPr id="5" name="矩形 4"/>
          <p:cNvSpPr/>
          <p:nvPr/>
        </p:nvSpPr>
        <p:spPr/>
      </p:sp>
      <p:sp>
        <p:nvSpPr>
          <p:cNvPr id="52" name="矩形 51"/>
          <p:cNvSpPr/>
          <p:nvPr/>
        </p:nvSpPr>
        <p:spPr/>
      </p:sp>
      <p:sp>
        <p:nvSpPr>
          <p:cNvPr id="55" name="矩形 54"/>
          <p:cNvSpPr/>
          <p:nvPr/>
        </p:nvSpPr>
        <p:spPr/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85290"/>
            <a:ext cx="6510020" cy="29737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87775" y="2346325"/>
            <a:ext cx="973455" cy="105600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vert="horz" wrap="none" lIns="61529" tIns="0" rIns="0" bIns="0" numCol="1" anchor="ctr" anchorCtr="0" compatLnSpc="1">
            <a:noAutofit/>
          </a:bodyPr>
          <a:p>
            <a:endParaRPr lang="zh-CN" altLang="en-US" sz="2000" dirty="0" smtClean="0">
              <a:latin typeface="黑体" panose="02010600030101010101" charset="-122"/>
              <a:ea typeface="黑体" panose="02010600030101010101" charset="-122"/>
              <a:cs typeface="黑体" panose="0201060003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494780" y="2627630"/>
            <a:ext cx="2571750" cy="369570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r>
              <a:rPr lang="zh-CN" altLang="en-US" sz="14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步骤</a:t>
            </a:r>
            <a:r>
              <a:rPr lang="en-US" altLang="zh-CN" sz="14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3</a:t>
            </a:r>
            <a:r>
              <a:rPr lang="zh-CN" altLang="en-US" sz="14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：利用</a:t>
            </a:r>
            <a:r>
              <a:rPr lang="en-US" altLang="zh-CN" sz="1400" dirty="0" smtClean="0">
                <a:solidFill>
                  <a:schemeClr val="accent5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GNN</a:t>
            </a:r>
            <a:r>
              <a:rPr lang="zh-CN" altLang="en-US" sz="14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更新节点表达</a:t>
            </a:r>
            <a:endParaRPr lang="zh-CN" altLang="en-US" sz="1400" dirty="0" smtClean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330" y="1760855"/>
            <a:ext cx="3246120" cy="123634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vert="horz" wrap="none" lIns="61529" tIns="0" rIns="0" bIns="0" numCol="1" anchor="ctr" anchorCtr="0" compatLnSpc="1">
            <a:noAutofit/>
          </a:bodyPr>
          <a:p>
            <a:endParaRPr lang="zh-CN" altLang="en-US" sz="2000" dirty="0" smtClean="0">
              <a:latin typeface="黑体" panose="02010600030101010101" charset="-122"/>
              <a:ea typeface="黑体" panose="02010600030101010101" charset="-122"/>
              <a:cs typeface="黑体" panose="0201060003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4780" y="3091180"/>
            <a:ext cx="2285365" cy="59499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231265" y="1303020"/>
            <a:ext cx="984250" cy="281305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pPr algn="ctr"/>
            <a:r>
              <a:rPr lang="en-US" altLang="zh-CN" sz="1400" dirty="0" smtClean="0">
                <a:solidFill>
                  <a:schemeClr val="accent5"/>
                </a:solidFill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GNN</a:t>
            </a:r>
            <a:r>
              <a:rPr lang="zh-CN" altLang="en-US" sz="1400" dirty="0" smtClean="0">
                <a:solidFill>
                  <a:schemeClr val="accent5"/>
                </a:solidFill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层</a:t>
            </a:r>
            <a:endParaRPr lang="zh-CN" altLang="en-US" sz="1400" dirty="0" smtClean="0">
              <a:solidFill>
                <a:schemeClr val="accent5"/>
              </a:solidFill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2672" y="254224"/>
            <a:ext cx="8518496" cy="500956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ym typeface="+mn-ea"/>
              </a:rPr>
              <a:t>NLP</a:t>
            </a:r>
            <a:r>
              <a:rPr sz="2000" dirty="0">
                <a:sym typeface="+mn-ea"/>
              </a:rPr>
              <a:t>相关应用：</a:t>
            </a:r>
            <a:r>
              <a:rPr lang="en-US" altLang="zh-CN" sz="2000" dirty="0">
                <a:sym typeface="+mn-ea"/>
              </a:rPr>
              <a:t>Information Extraction </a:t>
            </a:r>
            <a:endParaRPr lang="en-US" altLang="zh-CN" sz="2000" dirty="0">
              <a:sym typeface="+mn-ea"/>
            </a:endParaRPr>
          </a:p>
        </p:txBody>
      </p:sp>
      <p:sp>
        <p:nvSpPr>
          <p:cNvPr id="5" name="矩形 4"/>
          <p:cNvSpPr/>
          <p:nvPr/>
        </p:nvSpPr>
        <p:spPr/>
      </p:sp>
      <p:sp>
        <p:nvSpPr>
          <p:cNvPr id="52" name="矩形 51"/>
          <p:cNvSpPr/>
          <p:nvPr/>
        </p:nvSpPr>
        <p:spPr/>
      </p:sp>
      <p:sp>
        <p:nvSpPr>
          <p:cNvPr id="55" name="矩形 54"/>
          <p:cNvSpPr/>
          <p:nvPr/>
        </p:nvSpPr>
        <p:spPr/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85290"/>
            <a:ext cx="6510020" cy="29737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21100" y="1685290"/>
            <a:ext cx="2336165" cy="66992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vert="horz" wrap="none" lIns="61529" tIns="0" rIns="0" bIns="0" numCol="1" anchor="ctr" anchorCtr="0" compatLnSpc="1">
            <a:noAutofit/>
          </a:bodyPr>
          <a:p>
            <a:endParaRPr lang="zh-CN" altLang="en-US" sz="2000" dirty="0" smtClean="0">
              <a:latin typeface="黑体" panose="02010600030101010101" charset="-122"/>
              <a:ea typeface="黑体" panose="02010600030101010101" charset="-122"/>
              <a:cs typeface="黑体" panose="0201060003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477000" y="1835785"/>
            <a:ext cx="2321560" cy="2028825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r>
              <a:rPr lang="zh-CN" altLang="en-US" sz="14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步骤</a:t>
            </a:r>
            <a:r>
              <a:rPr lang="en-US" altLang="zh-CN" sz="14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4</a:t>
            </a:r>
            <a:r>
              <a:rPr lang="zh-CN" altLang="en-US" sz="14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：预测关系类型</a:t>
            </a:r>
            <a:endParaRPr lang="zh-CN" altLang="en-US" sz="1400" dirty="0" smtClean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  <a:p>
            <a:endParaRPr lang="zh-CN" altLang="en-US" sz="1400" dirty="0" smtClean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  <a:p>
            <a:pPr marL="608330" indent="-285750" fontAlgn="auto">
              <a:buFont typeface="Wingdings" panose="05000000000000000000" charset="0"/>
              <a:buChar char=""/>
            </a:pPr>
            <a:r>
              <a:rPr lang="zh-CN" altLang="en-US" sz="14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头实体表达</a:t>
            </a:r>
            <a:endParaRPr lang="zh-CN" altLang="en-US" sz="1400" dirty="0" smtClean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  <a:p>
            <a:pPr marL="608330" indent="-285750" fontAlgn="auto">
              <a:buFont typeface="Wingdings" panose="05000000000000000000" charset="0"/>
              <a:buChar char=""/>
            </a:pPr>
            <a:endParaRPr lang="zh-CN" altLang="en-US" sz="1400" dirty="0" smtClean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  <a:p>
            <a:pPr marL="608330" indent="-285750" fontAlgn="auto">
              <a:buFont typeface="Wingdings" panose="05000000000000000000" charset="0"/>
              <a:buChar char=""/>
            </a:pPr>
            <a:r>
              <a:rPr lang="zh-CN" altLang="en-US" sz="14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尾实体表达</a:t>
            </a:r>
            <a:endParaRPr lang="zh-CN" altLang="en-US" sz="1400" dirty="0" smtClean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  <a:p>
            <a:pPr marL="608330" indent="-285750" fontAlgn="auto">
              <a:buFont typeface="Wingdings" panose="05000000000000000000" charset="0"/>
              <a:buChar char=""/>
            </a:pPr>
            <a:endParaRPr lang="zh-CN" altLang="en-US" sz="1400" dirty="0" smtClean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  <a:p>
            <a:pPr marL="608330" indent="-285750" fontAlgn="auto">
              <a:buFont typeface="Wingdings" panose="05000000000000000000" charset="0"/>
              <a:buChar char=""/>
            </a:pPr>
            <a:r>
              <a:rPr lang="zh-CN" altLang="en-US" sz="14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句子表达</a:t>
            </a:r>
            <a:endParaRPr lang="zh-CN" altLang="en-US" sz="1400" dirty="0" smtClean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2672" y="254224"/>
            <a:ext cx="8518496" cy="500956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ym typeface="+mn-ea"/>
              </a:rPr>
              <a:t>NLP</a:t>
            </a:r>
            <a:r>
              <a:rPr sz="2000" dirty="0">
                <a:sym typeface="+mn-ea"/>
              </a:rPr>
              <a:t>相关应用：</a:t>
            </a:r>
            <a:r>
              <a:rPr lang="en-US" altLang="zh-CN" sz="2000" dirty="0">
                <a:sym typeface="+mn-ea"/>
              </a:rPr>
              <a:t>Information Extraction </a:t>
            </a:r>
            <a:endParaRPr lang="en-US" altLang="zh-CN" sz="2000" dirty="0">
              <a:sym typeface="+mn-ea"/>
            </a:endParaRPr>
          </a:p>
        </p:txBody>
      </p:sp>
      <p:sp>
        <p:nvSpPr>
          <p:cNvPr id="5" name="矩形 4"/>
          <p:cNvSpPr/>
          <p:nvPr/>
        </p:nvSpPr>
        <p:spPr/>
      </p:sp>
      <p:sp>
        <p:nvSpPr>
          <p:cNvPr id="52" name="矩形 51"/>
          <p:cNvSpPr/>
          <p:nvPr/>
        </p:nvSpPr>
        <p:spPr/>
      </p:sp>
      <p:sp>
        <p:nvSpPr>
          <p:cNvPr id="55" name="矩形 54"/>
          <p:cNvSpPr/>
          <p:nvPr/>
        </p:nvSpPr>
        <p:spPr/>
      </p:sp>
      <p:sp>
        <p:nvSpPr>
          <p:cNvPr id="10" name="文本框 9"/>
          <p:cNvSpPr txBox="1"/>
          <p:nvPr/>
        </p:nvSpPr>
        <p:spPr>
          <a:xfrm>
            <a:off x="447675" y="1027430"/>
            <a:ext cx="984250" cy="281305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实验结果</a:t>
            </a:r>
            <a:endParaRPr lang="zh-CN" altLang="en-US" sz="1400" dirty="0" smtClean="0">
              <a:solidFill>
                <a:schemeClr val="tx1"/>
              </a:solidFill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1925" y="1405890"/>
            <a:ext cx="6445885" cy="35515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687445" y="5073650"/>
            <a:ext cx="2254885" cy="307340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r>
              <a:rPr lang="zh-CN" altLang="en-US" sz="14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生物关系抽取效果对比</a:t>
            </a:r>
            <a:endParaRPr lang="zh-CN" altLang="en-US" sz="1400" dirty="0" smtClean="0"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2672" y="254224"/>
            <a:ext cx="8518496" cy="500956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ym typeface="+mn-ea"/>
              </a:rPr>
              <a:t>NLP</a:t>
            </a:r>
            <a:r>
              <a:rPr sz="2000" dirty="0">
                <a:sym typeface="+mn-ea"/>
              </a:rPr>
              <a:t>相关应用：</a:t>
            </a:r>
            <a:r>
              <a:rPr lang="en-US" altLang="zh-CN" sz="2000" dirty="0">
                <a:sym typeface="+mn-ea"/>
              </a:rPr>
              <a:t>Information Extraction </a:t>
            </a:r>
            <a:endParaRPr lang="en-US" altLang="zh-CN" sz="2000" dirty="0">
              <a:sym typeface="+mn-ea"/>
            </a:endParaRPr>
          </a:p>
        </p:txBody>
      </p:sp>
      <p:sp>
        <p:nvSpPr>
          <p:cNvPr id="5" name="矩形 4"/>
          <p:cNvSpPr/>
          <p:nvPr/>
        </p:nvSpPr>
        <p:spPr/>
      </p:sp>
      <p:sp>
        <p:nvSpPr>
          <p:cNvPr id="52" name="矩形 51"/>
          <p:cNvSpPr/>
          <p:nvPr/>
        </p:nvSpPr>
        <p:spPr/>
      </p:sp>
      <p:sp>
        <p:nvSpPr>
          <p:cNvPr id="55" name="矩形 54"/>
          <p:cNvSpPr/>
          <p:nvPr/>
        </p:nvSpPr>
        <p:spPr/>
      </p:sp>
      <p:sp>
        <p:nvSpPr>
          <p:cNvPr id="10" name="文本框 9"/>
          <p:cNvSpPr txBox="1"/>
          <p:nvPr/>
        </p:nvSpPr>
        <p:spPr>
          <a:xfrm>
            <a:off x="447675" y="1027430"/>
            <a:ext cx="984250" cy="281305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实验结果</a:t>
            </a:r>
            <a:endParaRPr lang="zh-CN" altLang="en-US" sz="1600" dirty="0" smtClean="0">
              <a:solidFill>
                <a:schemeClr val="tx1"/>
              </a:solidFill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7675" y="1440815"/>
            <a:ext cx="4080510" cy="37699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265" y="1583055"/>
            <a:ext cx="3916680" cy="283591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2672" y="254224"/>
            <a:ext cx="8518496" cy="500956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ym typeface="+mn-ea"/>
              </a:rPr>
              <a:t>NLP</a:t>
            </a:r>
            <a:r>
              <a:rPr sz="2000" dirty="0">
                <a:sym typeface="+mn-ea"/>
              </a:rPr>
              <a:t>相关应用：</a:t>
            </a:r>
            <a:r>
              <a:rPr lang="en-US" altLang="zh-CN" sz="2000" dirty="0">
                <a:sym typeface="+mn-ea"/>
              </a:rPr>
              <a:t>Text Generation</a:t>
            </a:r>
            <a:endParaRPr lang="en-US" altLang="zh-CN" sz="2000" dirty="0">
              <a:sym typeface="+mn-ea"/>
            </a:endParaRPr>
          </a:p>
        </p:txBody>
      </p:sp>
      <p:sp>
        <p:nvSpPr>
          <p:cNvPr id="5" name="矩形 4"/>
          <p:cNvSpPr/>
          <p:nvPr/>
        </p:nvSpPr>
        <p:spPr/>
      </p:sp>
      <p:sp>
        <p:nvSpPr>
          <p:cNvPr id="52" name="矩形 51"/>
          <p:cNvSpPr/>
          <p:nvPr/>
        </p:nvSpPr>
        <p:spPr/>
      </p:sp>
      <p:sp>
        <p:nvSpPr>
          <p:cNvPr id="55" name="矩形 54"/>
          <p:cNvSpPr/>
          <p:nvPr/>
        </p:nvSpPr>
        <p:spPr/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3925" y="1343025"/>
            <a:ext cx="7296785" cy="18910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08125" y="3804920"/>
            <a:ext cx="4969510" cy="266700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r>
              <a:rPr lang="zh-CN" altLang="en-US" sz="14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将</a:t>
            </a:r>
            <a:r>
              <a:rPr lang="en-US" altLang="zh-CN" sz="14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AMR+GNN+LSTM</a:t>
            </a:r>
            <a:r>
              <a:rPr lang="zh-CN" altLang="en-US" sz="14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实现非序列结构建模，实现文本生成</a:t>
            </a:r>
            <a:endParaRPr lang="zh-CN" altLang="en-US" sz="1400" dirty="0" smtClean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2672" y="254224"/>
            <a:ext cx="8518496" cy="500956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ym typeface="+mn-ea"/>
              </a:rPr>
              <a:t>NLP</a:t>
            </a:r>
            <a:r>
              <a:rPr sz="2000" dirty="0">
                <a:sym typeface="+mn-ea"/>
              </a:rPr>
              <a:t>相关应用：</a:t>
            </a:r>
            <a:r>
              <a:rPr lang="en-US" altLang="zh-CN" sz="2000" dirty="0">
                <a:sym typeface="+mn-ea"/>
              </a:rPr>
              <a:t>Text Generation</a:t>
            </a:r>
            <a:endParaRPr lang="en-US" altLang="zh-CN" sz="2000" dirty="0">
              <a:sym typeface="+mn-ea"/>
            </a:endParaRPr>
          </a:p>
        </p:txBody>
      </p:sp>
      <p:sp>
        <p:nvSpPr>
          <p:cNvPr id="5" name="矩形 4"/>
          <p:cNvSpPr/>
          <p:nvPr/>
        </p:nvSpPr>
        <p:spPr/>
      </p:sp>
      <p:sp>
        <p:nvSpPr>
          <p:cNvPr id="52" name="矩形 51"/>
          <p:cNvSpPr/>
          <p:nvPr/>
        </p:nvSpPr>
        <p:spPr/>
      </p:sp>
      <p:sp>
        <p:nvSpPr>
          <p:cNvPr id="55" name="矩形 54"/>
          <p:cNvSpPr/>
          <p:nvPr/>
        </p:nvSpPr>
        <p:spPr/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2050" y="1836420"/>
            <a:ext cx="3661410" cy="13912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20" y="1353185"/>
            <a:ext cx="3848100" cy="30086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792605" y="4361815"/>
            <a:ext cx="1192530" cy="275590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r>
              <a:rPr lang="en-US" altLang="zh-CN" sz="14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AMR To Text</a:t>
            </a:r>
            <a:endParaRPr lang="en-US" altLang="zh-CN" sz="1400" dirty="0" smtClean="0"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11750" y="3657600"/>
            <a:ext cx="3382645" cy="1240790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pPr marL="342900" indent="-342900">
              <a:buFont typeface="Wingdings" panose="05000000000000000000" charset="0"/>
              <a:buChar char=""/>
            </a:pPr>
            <a:r>
              <a:rPr lang="zh-CN" altLang="en-US" sz="14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定义更加细致的概念关系；</a:t>
            </a:r>
            <a:endParaRPr lang="zh-CN" altLang="en-US" sz="1400" dirty="0" smtClean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  <a:p>
            <a:pPr marL="342900" indent="-342900">
              <a:buFont typeface="Wingdings" panose="05000000000000000000" charset="0"/>
              <a:buChar char=""/>
            </a:pPr>
            <a:endParaRPr lang="zh-CN" altLang="en-US" sz="1400" dirty="0" smtClean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  <a:p>
            <a:pPr marL="342900" indent="-342900">
              <a:buFont typeface="Wingdings" panose="05000000000000000000" charset="0"/>
              <a:buChar char=""/>
            </a:pPr>
            <a:r>
              <a:rPr lang="zh-CN" altLang="en-US" sz="1400" dirty="0" smtClean="0">
                <a:solidFill>
                  <a:schemeClr val="accent5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不是所有的单词都出现在</a:t>
            </a:r>
            <a:r>
              <a:rPr lang="en-US" altLang="zh-CN" sz="1400" dirty="0" smtClean="0">
                <a:solidFill>
                  <a:schemeClr val="accent5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AMR</a:t>
            </a:r>
            <a:r>
              <a:rPr lang="zh-CN" altLang="en-US" sz="1400" dirty="0" smtClean="0">
                <a:solidFill>
                  <a:schemeClr val="accent5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图中</a:t>
            </a:r>
            <a:r>
              <a:rPr lang="zh-CN" altLang="en-US" sz="14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；</a:t>
            </a:r>
            <a:endParaRPr lang="zh-CN" altLang="en-US" sz="1400" dirty="0" smtClean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  <a:p>
            <a:pPr marL="342900" indent="-342900">
              <a:buFont typeface="Wingdings" panose="05000000000000000000" charset="0"/>
              <a:buChar char=""/>
            </a:pPr>
            <a:endParaRPr lang="zh-CN" altLang="en-US" sz="1400" dirty="0" smtClean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  <a:p>
            <a:pPr marL="342900" indent="-342900">
              <a:buFont typeface="Wingdings" panose="05000000000000000000" charset="0"/>
              <a:buChar char=""/>
            </a:pPr>
            <a:r>
              <a:rPr lang="zh-CN" altLang="en-US" sz="14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同句法分析类似的一种句子表达方式；</a:t>
            </a:r>
            <a:endParaRPr lang="zh-CN" altLang="en-US" sz="1400" dirty="0" smtClean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Graph</a:t>
            </a:r>
            <a:r>
              <a:rPr sz="2000" dirty="0"/>
              <a:t>：</a:t>
            </a:r>
            <a:r>
              <a:rPr sz="2000" dirty="0">
                <a:sym typeface="+mn-ea"/>
              </a:rPr>
              <a:t>图表示学习的历史</a:t>
            </a:r>
            <a:endParaRPr sz="2000" dirty="0">
              <a:sym typeface="+mn-ea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77011" y="1902937"/>
            <a:ext cx="561864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/>
      </p:sp>
      <p:pic>
        <p:nvPicPr>
          <p:cNvPr id="3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4048" y="650875"/>
            <a:ext cx="5688000" cy="49699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164330" y="3310890"/>
            <a:ext cx="1879600" cy="561340"/>
          </a:xfrm>
          <a:prstGeom prst="rect">
            <a:avLst/>
          </a:prstGeom>
          <a:noFill/>
          <a:ln w="19050">
            <a:solidFill>
              <a:srgbClr val="CD2427"/>
            </a:solidFill>
          </a:ln>
        </p:spPr>
        <p:txBody>
          <a:bodyPr vert="horz" wrap="none" lIns="61529" tIns="0" rIns="0" bIns="0" numCol="1" anchor="ctr" anchorCtr="0" compatLnSpc="1">
            <a:noAutofit/>
          </a:bodyPr>
          <a:p>
            <a:endParaRPr lang="zh-CN" altLang="en-US" sz="2000" dirty="0" smtClean="0">
              <a:latin typeface="黑体" panose="02010600030101010101" charset="-122"/>
              <a:ea typeface="黑体" panose="02010600030101010101" charset="-122"/>
              <a:cs typeface="黑体" panose="0201060003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49035" y="3493135"/>
            <a:ext cx="1758950" cy="209550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r>
              <a:rPr lang="en-US" altLang="zh-CN" sz="1400" dirty="0" smtClean="0">
                <a:solidFill>
                  <a:srgbClr val="FF0000"/>
                </a:solidFill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Node Eembedding(</a:t>
            </a:r>
            <a:r>
              <a:rPr lang="zh-CN" altLang="en-US" sz="1400" dirty="0" smtClean="0">
                <a:solidFill>
                  <a:srgbClr val="FF0000"/>
                </a:solidFill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第二章</a:t>
            </a:r>
            <a:r>
              <a:rPr lang="en-US" altLang="zh-CN" sz="1400" dirty="0" smtClean="0">
                <a:solidFill>
                  <a:srgbClr val="FF0000"/>
                </a:solidFill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)</a:t>
            </a:r>
            <a:endParaRPr lang="en-US" altLang="zh-CN" sz="1400" dirty="0" smtClean="0">
              <a:solidFill>
                <a:srgbClr val="FF0000"/>
              </a:solidFill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03040" y="4173220"/>
            <a:ext cx="2849880" cy="614045"/>
          </a:xfrm>
          <a:prstGeom prst="rect">
            <a:avLst/>
          </a:prstGeom>
          <a:noFill/>
          <a:ln w="19050">
            <a:solidFill>
              <a:srgbClr val="CD2427"/>
            </a:solidFill>
          </a:ln>
        </p:spPr>
        <p:txBody>
          <a:bodyPr vert="horz" wrap="none" lIns="61529" tIns="0" rIns="0" bIns="0" numCol="1" anchor="ctr" anchorCtr="0" compatLnSpc="1">
            <a:noAutofit/>
          </a:bodyPr>
          <a:p>
            <a:endParaRPr lang="zh-CN" altLang="en-US" sz="2000" dirty="0" smtClean="0">
              <a:latin typeface="黑体" panose="02010600030101010101" charset="-122"/>
              <a:ea typeface="黑体" panose="02010600030101010101" charset="-122"/>
              <a:cs typeface="黑体" panose="0201060003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936740" y="4375785"/>
            <a:ext cx="1758950" cy="209550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r>
              <a:rPr lang="en-US" altLang="zh-CN" sz="1400" dirty="0" smtClean="0">
                <a:solidFill>
                  <a:srgbClr val="FF0000"/>
                </a:solidFill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GNN</a:t>
            </a:r>
            <a:r>
              <a:rPr lang="zh-CN" altLang="en-US" sz="1400" dirty="0" smtClean="0">
                <a:solidFill>
                  <a:srgbClr val="FF0000"/>
                </a:solidFill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（第三章）</a:t>
            </a:r>
            <a:endParaRPr lang="zh-CN" altLang="en-US" sz="1400" dirty="0" smtClean="0">
              <a:solidFill>
                <a:srgbClr val="FF0000"/>
              </a:solidFill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  <p:bldP spid="9" grpId="0" bldLvl="0" animBg="1"/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3307" y="254224"/>
            <a:ext cx="8518496" cy="500956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ym typeface="+mn-ea"/>
              </a:rPr>
              <a:t>NLP</a:t>
            </a:r>
            <a:r>
              <a:rPr sz="2000" dirty="0">
                <a:sym typeface="+mn-ea"/>
              </a:rPr>
              <a:t>相关应用：</a:t>
            </a:r>
            <a:r>
              <a:rPr lang="en-US" altLang="zh-CN" sz="2000" dirty="0">
                <a:sym typeface="+mn-ea"/>
              </a:rPr>
              <a:t>Text Generation</a:t>
            </a:r>
            <a:endParaRPr lang="en-US" altLang="zh-CN" sz="2000" dirty="0">
              <a:sym typeface="+mn-ea"/>
            </a:endParaRPr>
          </a:p>
        </p:txBody>
      </p:sp>
      <p:sp>
        <p:nvSpPr>
          <p:cNvPr id="5" name="矩形 4"/>
          <p:cNvSpPr/>
          <p:nvPr/>
        </p:nvSpPr>
        <p:spPr/>
      </p:sp>
      <p:sp>
        <p:nvSpPr>
          <p:cNvPr id="52" name="矩形 51"/>
          <p:cNvSpPr/>
          <p:nvPr/>
        </p:nvSpPr>
        <p:spPr/>
      </p:sp>
      <p:sp>
        <p:nvSpPr>
          <p:cNvPr id="55" name="矩形 54"/>
          <p:cNvSpPr/>
          <p:nvPr/>
        </p:nvSpPr>
        <p:spPr/>
      </p:sp>
      <p:pic>
        <p:nvPicPr>
          <p:cNvPr id="4" name="图片 3" descr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9765" y="1341755"/>
            <a:ext cx="3989705" cy="3332480"/>
          </a:xfrm>
          <a:prstGeom prst="rect">
            <a:avLst/>
          </a:prstGeom>
        </p:spPr>
      </p:pic>
      <p:pic>
        <p:nvPicPr>
          <p:cNvPr id="9" name="图片 8" descr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305" y="1948815"/>
            <a:ext cx="2893060" cy="21183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5170170" y="4257675"/>
                <a:ext cx="2766695" cy="498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61529" tIns="0" rIns="0" bIns="0" numCol="1" anchor="ctr" anchorCtr="0" compatLnSpc="1">
                <a:no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8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icrosoft YaHei Regular" panose="020B0503020204020204" charset="-122"/>
                              <a:cs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 sz="18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icrosoft YaHei Regular" panose="020B0503020204020204" charset="-122"/>
                              <a:cs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8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icrosoft YaHei Regular" panose="020B0503020204020204" charset="-122"/>
                              <a:cs typeface="Cambria Math" panose="02040503050406030204" pitchFamily="18" charset="0"/>
                            </a:rPr>
                            <m:t>t</m:t>
                          </m:r>
                        </m:sub>
                        <m:sup>
                          <m:r>
                            <a:rPr lang="en-US" altLang="zh-CN" sz="18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charset="-122"/>
                              <a:cs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18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charset="-122"/>
                          <a:cs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18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Microsoft YaHei Regular" panose="020B0503020204020204" charset="-122"/>
                          <a:cs typeface="Cambria Math" panose="02040503050406030204" pitchFamily="18" charset="0"/>
                        </a:rPr>
                        <m:t>GNN</m:t>
                      </m:r>
                      <m:r>
                        <a:rPr lang="en-US" altLang="zh-CN" sz="18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charset="-122"/>
                          <a:cs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sz="18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icrosoft YaHei Regular" panose="020B0503020204020204" charset="-122"/>
                              <a:cs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 sz="18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icrosoft YaHei Regular" panose="020B0503020204020204" charset="-122"/>
                              <a:cs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8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icrosoft YaHei Regular" panose="020B0503020204020204" charset="-122"/>
                              <a:cs typeface="Cambria Math" panose="02040503050406030204" pitchFamily="18" charset="0"/>
                            </a:rPr>
                            <m:t>t</m:t>
                          </m:r>
                          <m:r>
                            <a:rPr lang="en-US" altLang="zh-CN" sz="18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charset="-122"/>
                              <a:cs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8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charset="-122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8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charset="-122"/>
                              <a:cs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sz="18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charset="-122"/>
                          <a:cs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8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icrosoft YaHei Regular" panose="020B0503020204020204" charset="-122"/>
                              <a:cs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 sz="18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icrosoft YaHei Regular" panose="020B0503020204020204" charset="-122"/>
                              <a:cs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8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icrosoft YaHei Regular" panose="020B0503020204020204" charset="-122"/>
                              <a:cs typeface="Cambria Math" panose="02040503050406030204" pitchFamily="18" charset="0"/>
                            </a:rPr>
                            <m:t>t</m:t>
                          </m:r>
                          <m:r>
                            <a:rPr lang="en-US" altLang="zh-CN" sz="18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charset="-122"/>
                              <a:cs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8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charset="-122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8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charset="-122"/>
                              <a:cs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18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charset="-122"/>
                          <a:cs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18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icrosoft YaHei Regular" panose="020B0503020204020204" charset="-122"/>
                              <a:cs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 sz="18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icrosoft YaHei Regular" panose="020B0503020204020204" charset="-122"/>
                              <a:cs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8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Microsoft YaHei Regular" panose="020B0503020204020204" charset="-122"/>
                              <a:cs typeface="Cambria Math" panose="02040503050406030204" pitchFamily="18" charset="0"/>
                            </a:rPr>
                            <m:t>t</m:t>
                          </m:r>
                          <m:r>
                            <a:rPr lang="en-US" altLang="zh-CN" sz="18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charset="-122"/>
                              <a:cs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8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charset="-122"/>
                              <a:cs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8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charset="-122"/>
                              <a:cs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altLang="zh-CN" sz="18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charset="-122"/>
                          <a:cs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800" dirty="0" smtClean="0">
                  <a:solidFill>
                    <a:srgbClr val="FF0000"/>
                  </a:solidFill>
                  <a:latin typeface="Microsoft YaHei Regular" panose="020B0503020204020204" charset="-122"/>
                  <a:ea typeface="Microsoft YaHei Regular" panose="020B0503020204020204" charset="-122"/>
                  <a:cs typeface="Microsoft YaHei Regular" panose="020B0503020204020204" charset="-122"/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170" y="4257675"/>
                <a:ext cx="2766695" cy="498475"/>
              </a:xfrm>
              <a:prstGeom prst="rect">
                <a:avLst/>
              </a:prstGeom>
              <a:blipFill rotWithShape="1">
                <a:blip r:embed="rId3"/>
                <a:stretch>
                  <a:fillRect r="-19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1210945" y="4812665"/>
            <a:ext cx="7394575" cy="865505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pPr marL="285750" indent="-285750" algn="l">
              <a:buFont typeface="Wingdings" panose="05000000000000000000" charset="0"/>
              <a:buChar char=""/>
            </a:pPr>
            <a:r>
              <a:rPr lang="zh-CN" altLang="en-US" sz="16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这种网络称</a:t>
            </a:r>
            <a:r>
              <a:rPr lang="en-US" altLang="zh-CN" sz="16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Graph Recurrent Network</a:t>
            </a:r>
            <a:r>
              <a:rPr lang="zh-CN" altLang="en-US" sz="16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（</a:t>
            </a:r>
            <a:r>
              <a:rPr lang="en-US" altLang="zh-CN" sz="16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GRN</a:t>
            </a:r>
            <a:r>
              <a:rPr lang="zh-CN" altLang="en-US" sz="16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），是对非序列结构的建模；</a:t>
            </a:r>
            <a:endParaRPr lang="zh-CN" altLang="en-US" sz="1600" dirty="0" smtClean="0"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  <a:p>
            <a:pPr marL="285750" indent="-285750" algn="l">
              <a:buFont typeface="Wingdings" panose="05000000000000000000" charset="0"/>
              <a:buChar char=""/>
            </a:pPr>
            <a:endParaRPr lang="zh-CN" altLang="en-US" sz="1600" dirty="0" smtClean="0"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  <a:p>
            <a:pPr marL="285750" indent="-285750" algn="l">
              <a:buFont typeface="Wingdings" panose="05000000000000000000" charset="0"/>
              <a:buChar char=""/>
            </a:pPr>
            <a:r>
              <a:rPr lang="zh-CN" altLang="en-US" sz="16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很多</a:t>
            </a:r>
            <a:r>
              <a:rPr lang="zh-CN" altLang="en-US" sz="16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  <a:sym typeface="+mn-ea"/>
              </a:rPr>
              <a:t>Multi-hop 阅读技术都借鉴了该网络；</a:t>
            </a:r>
            <a:endParaRPr lang="zh-CN" altLang="en-US" sz="1600" dirty="0" smtClean="0"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6090" y="981075"/>
            <a:ext cx="2688590" cy="281305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AMR+Lstm+GNN</a:t>
            </a:r>
            <a:r>
              <a:rPr lang="zh-CN" altLang="en-US" sz="1600" dirty="0" smtClean="0">
                <a:solidFill>
                  <a:schemeClr val="tx1"/>
                </a:solidFill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建模</a:t>
            </a:r>
            <a:endParaRPr lang="zh-CN" altLang="en-US" sz="1600" dirty="0" smtClean="0">
              <a:solidFill>
                <a:schemeClr val="tx1"/>
              </a:solidFill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14190" y="1341755"/>
            <a:ext cx="2264410" cy="290195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r>
              <a:rPr lang="zh-CN" altLang="en-US" sz="14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上一时刻的状态</a:t>
            </a:r>
            <a:r>
              <a:rPr lang="en-US" altLang="zh-CN" sz="14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(</a:t>
            </a:r>
            <a:r>
              <a:rPr lang="en-US" altLang="zh-CN" sz="1400" dirty="0" smtClean="0">
                <a:solidFill>
                  <a:srgbClr val="FF0000"/>
                </a:solidFill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recurrent</a:t>
            </a:r>
            <a:r>
              <a:rPr lang="en-US" altLang="zh-CN" sz="14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)</a:t>
            </a:r>
            <a:endParaRPr lang="en-US" altLang="zh-CN" sz="1400" dirty="0" smtClean="0"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13880" y="1341755"/>
            <a:ext cx="1483360" cy="290195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r>
              <a:rPr lang="zh-CN" altLang="en-US" sz="14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当前时刻输入</a:t>
            </a:r>
            <a:endParaRPr lang="zh-CN" altLang="en-US" sz="1400" dirty="0" smtClean="0"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</p:txBody>
      </p:sp>
      <p:cxnSp>
        <p:nvCxnSpPr>
          <p:cNvPr id="44" name="Straight Arrow Connector 5"/>
          <p:cNvCxnSpPr/>
          <p:nvPr/>
        </p:nvCxnSpPr>
        <p:spPr>
          <a:xfrm flipH="1" flipV="1">
            <a:off x="5852795" y="1631950"/>
            <a:ext cx="498475" cy="316865"/>
          </a:xfrm>
          <a:prstGeom prst="straightConnector1">
            <a:avLst/>
          </a:prstGeom>
          <a:ln w="57150">
            <a:solidFill>
              <a:srgbClr val="CD24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5"/>
          <p:cNvCxnSpPr>
            <a:endCxn id="6" idx="2"/>
          </p:cNvCxnSpPr>
          <p:nvPr/>
        </p:nvCxnSpPr>
        <p:spPr>
          <a:xfrm flipV="1">
            <a:off x="7305675" y="1631950"/>
            <a:ext cx="349885" cy="316865"/>
          </a:xfrm>
          <a:prstGeom prst="straightConnector1">
            <a:avLst/>
          </a:prstGeom>
          <a:ln w="57150">
            <a:solidFill>
              <a:srgbClr val="CD24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5"/>
          <p:cNvCxnSpPr/>
          <p:nvPr/>
        </p:nvCxnSpPr>
        <p:spPr>
          <a:xfrm flipH="1" flipV="1">
            <a:off x="3531870" y="3282315"/>
            <a:ext cx="1575435" cy="1172845"/>
          </a:xfrm>
          <a:prstGeom prst="straightConnector1">
            <a:avLst/>
          </a:prstGeom>
          <a:ln w="57150">
            <a:solidFill>
              <a:srgbClr val="CD24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2672" y="254224"/>
            <a:ext cx="8518496" cy="500956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ym typeface="+mn-ea"/>
              </a:rPr>
              <a:t>NLP</a:t>
            </a:r>
            <a:r>
              <a:rPr sz="2000" dirty="0">
                <a:sym typeface="+mn-ea"/>
              </a:rPr>
              <a:t>相关应用：</a:t>
            </a:r>
            <a:r>
              <a:rPr lang="en-US" altLang="zh-CN" sz="2000" dirty="0">
                <a:sym typeface="+mn-ea"/>
              </a:rPr>
              <a:t>Text Generation</a:t>
            </a:r>
            <a:endParaRPr lang="en-US" altLang="zh-CN" sz="2000" dirty="0">
              <a:sym typeface="+mn-ea"/>
            </a:endParaRPr>
          </a:p>
        </p:txBody>
      </p:sp>
      <p:sp>
        <p:nvSpPr>
          <p:cNvPr id="5" name="矩形 4"/>
          <p:cNvSpPr/>
          <p:nvPr/>
        </p:nvSpPr>
        <p:spPr/>
      </p:sp>
      <p:sp>
        <p:nvSpPr>
          <p:cNvPr id="52" name="矩形 51"/>
          <p:cNvSpPr/>
          <p:nvPr/>
        </p:nvSpPr>
        <p:spPr/>
      </p:sp>
      <p:sp>
        <p:nvSpPr>
          <p:cNvPr id="55" name="矩形 54"/>
          <p:cNvSpPr/>
          <p:nvPr/>
        </p:nvSpPr>
        <p:spPr/>
      </p:sp>
      <p:sp>
        <p:nvSpPr>
          <p:cNvPr id="3" name="文本框 2"/>
          <p:cNvSpPr txBox="1"/>
          <p:nvPr/>
        </p:nvSpPr>
        <p:spPr>
          <a:xfrm>
            <a:off x="447675" y="1027430"/>
            <a:ext cx="984250" cy="281305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实验结果</a:t>
            </a:r>
            <a:endParaRPr lang="zh-CN" altLang="en-US" sz="1600" dirty="0" smtClean="0">
              <a:solidFill>
                <a:schemeClr val="tx1"/>
              </a:solidFill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3630" y="1936750"/>
            <a:ext cx="4396105" cy="26943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576955" y="4824095"/>
            <a:ext cx="2195830" cy="245745"/>
          </a:xfrm>
          <a:prstGeom prst="rect">
            <a:avLst/>
          </a:prstGeom>
          <a:noFill/>
          <a:ln>
            <a:noFill/>
          </a:ln>
        </p:spPr>
        <p:txBody>
          <a:bodyPr vert="horz" wrap="square" lIns="61529" tIns="0" rIns="0" bIns="0" numCol="1" anchor="t" anchorCtr="0" compatLnSpc="1">
            <a:spAutoFit/>
          </a:bodyPr>
          <a:p>
            <a:r>
              <a:rPr lang="zh-CN" altLang="en-US" sz="16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LDC2015E86实验结果</a:t>
            </a:r>
            <a:endParaRPr lang="zh-CN" altLang="en-US" sz="1600" dirty="0" smtClean="0"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2672" y="254224"/>
            <a:ext cx="8518496" cy="500956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ym typeface="+mn-ea"/>
              </a:rPr>
              <a:t>NLP</a:t>
            </a:r>
            <a:r>
              <a:rPr sz="2000" dirty="0">
                <a:sym typeface="+mn-ea"/>
              </a:rPr>
              <a:t>相关应用：小结</a:t>
            </a:r>
            <a:endParaRPr sz="2000" dirty="0">
              <a:sym typeface="+mn-ea"/>
            </a:endParaRPr>
          </a:p>
        </p:txBody>
      </p:sp>
      <p:sp>
        <p:nvSpPr>
          <p:cNvPr id="5" name="矩形 4"/>
          <p:cNvSpPr/>
          <p:nvPr/>
        </p:nvSpPr>
        <p:spPr/>
      </p:sp>
      <p:sp>
        <p:nvSpPr>
          <p:cNvPr id="52" name="矩形 51"/>
          <p:cNvSpPr/>
          <p:nvPr/>
        </p:nvSpPr>
        <p:spPr/>
      </p:sp>
      <p:sp>
        <p:nvSpPr>
          <p:cNvPr id="55" name="矩形 54"/>
          <p:cNvSpPr/>
          <p:nvPr/>
        </p:nvSpPr>
        <p:spPr/>
      </p:sp>
      <p:sp>
        <p:nvSpPr>
          <p:cNvPr id="15" name="文本框 14"/>
          <p:cNvSpPr txBox="1"/>
          <p:nvPr/>
        </p:nvSpPr>
        <p:spPr>
          <a:xfrm>
            <a:off x="703580" y="857885"/>
            <a:ext cx="7452995" cy="4246880"/>
          </a:xfrm>
          <a:prstGeom prst="rect">
            <a:avLst/>
          </a:prstGeom>
          <a:noFill/>
          <a:ln>
            <a:noFill/>
          </a:ln>
        </p:spPr>
        <p:txBody>
          <a:bodyPr vert="horz" wrap="square" lIns="61529" tIns="0" rIns="0" bIns="0" numCol="1" anchor="t" anchorCtr="0" compatLnSpc="1">
            <a:spAutoFit/>
          </a:bodyPr>
          <a:p>
            <a:endParaRPr lang="zh-CN" altLang="en-US" sz="1600" dirty="0" smtClean="0">
              <a:solidFill>
                <a:schemeClr val="accent2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"/>
            </a:pPr>
            <a:endParaRPr lang="en-US" altLang="zh-CN" sz="1600" dirty="0" smtClean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  <a:p>
            <a:pPr marL="285750" indent="-285750">
              <a:buFont typeface="Wingdings" panose="05000000000000000000" charset="0"/>
              <a:buChar char=""/>
            </a:pPr>
            <a:r>
              <a:rPr lang="en-US" altLang="zh-CN" sz="16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GNN</a:t>
            </a:r>
            <a:r>
              <a:rPr lang="zh-CN" altLang="en-US" sz="16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可以认为是在句子建模中一种有效融合</a:t>
            </a:r>
            <a:r>
              <a:rPr lang="zh-CN" altLang="en-US" sz="1600" dirty="0" smtClean="0">
                <a:solidFill>
                  <a:srgbClr val="FF0000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外部资源</a:t>
            </a:r>
            <a:r>
              <a:rPr lang="zh-CN" altLang="en-US" sz="16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特征的方案；</a:t>
            </a:r>
            <a:endParaRPr lang="zh-CN" altLang="en-US" sz="1600" dirty="0" smtClean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  <a:p>
            <a:pPr marL="285750" indent="-285750">
              <a:buFont typeface="Wingdings" panose="05000000000000000000" charset="0"/>
              <a:buChar char=""/>
            </a:pPr>
            <a:endParaRPr lang="zh-CN" altLang="en-US" sz="1600" dirty="0" smtClean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  <a:p>
            <a:pPr marL="572135" indent="-285750" fontAlgn="auto">
              <a:buFont typeface="Wingdings" panose="05000000000000000000" charset="0"/>
              <a:buChar char=""/>
            </a:pPr>
            <a:r>
              <a:rPr lang="zh-CN" altLang="en-US" sz="16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句法树</a:t>
            </a:r>
            <a:r>
              <a:rPr lang="en-US" altLang="zh-CN" sz="16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&amp;ARM</a:t>
            </a:r>
            <a:r>
              <a:rPr lang="zh-CN" altLang="en-US" sz="16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相关特征，字或者句子层面都可以；</a:t>
            </a:r>
            <a:endParaRPr lang="zh-CN" altLang="en-US" sz="1600" dirty="0" smtClean="0">
              <a:solidFill>
                <a:schemeClr val="accent2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  <a:p>
            <a:pPr marL="572135" indent="-285750" fontAlgn="auto">
              <a:buFont typeface="Wingdings" panose="05000000000000000000" charset="0"/>
              <a:buChar char=""/>
            </a:pPr>
            <a:endParaRPr lang="zh-CN" altLang="en-US" sz="1600" dirty="0" smtClean="0">
              <a:solidFill>
                <a:schemeClr val="accent2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  <a:p>
            <a:pPr marL="572135" indent="-285750" fontAlgn="auto">
              <a:buFont typeface="Wingdings" panose="05000000000000000000" charset="0"/>
              <a:buChar char=""/>
            </a:pPr>
            <a:r>
              <a:rPr lang="zh-CN" altLang="en-US" sz="16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知识图谱相关的特征</a:t>
            </a:r>
            <a:endParaRPr lang="zh-CN" altLang="en-US" sz="1600" dirty="0" smtClean="0">
              <a:solidFill>
                <a:schemeClr val="accent2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  <a:p>
            <a:pPr marL="572135" indent="-285750" fontAlgn="auto">
              <a:buFont typeface="Wingdings" panose="05000000000000000000" charset="0"/>
              <a:buChar char=""/>
            </a:pPr>
            <a:endParaRPr lang="zh-CN" altLang="en-US" sz="1600" dirty="0" smtClean="0">
              <a:solidFill>
                <a:schemeClr val="accent2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  <a:p>
            <a:pPr marL="572135" indent="-285750" fontAlgn="auto">
              <a:buFont typeface="Wingdings" panose="05000000000000000000" charset="0"/>
              <a:buChar char=""/>
            </a:pPr>
            <a:r>
              <a:rPr lang="zh-CN" altLang="en-US" sz="16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字词层面特征（</a:t>
            </a:r>
            <a:r>
              <a:rPr lang="en-US" altLang="zh-CN" sz="16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wordnet</a:t>
            </a:r>
            <a:r>
              <a:rPr lang="zh-CN" altLang="en-US" sz="16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，词性）</a:t>
            </a:r>
            <a:endParaRPr lang="zh-CN" altLang="en-US" sz="1600" dirty="0" smtClean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  <a:p>
            <a:endParaRPr lang="zh-CN" altLang="en-US" sz="1600" dirty="0" smtClean="0">
              <a:solidFill>
                <a:schemeClr val="accent2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"/>
            </a:pPr>
            <a:r>
              <a:rPr lang="en-US" altLang="zh-CN" sz="16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GNN</a:t>
            </a:r>
            <a:r>
              <a:rPr lang="zh-CN" altLang="en-US" sz="16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的方案，为编码非次序化（句法树，</a:t>
            </a:r>
            <a:r>
              <a:rPr lang="en-US" altLang="zh-CN" sz="16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AMR</a:t>
            </a:r>
            <a:r>
              <a:rPr lang="zh-CN" altLang="en-US" sz="16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）结构提供了一种思路；</a:t>
            </a:r>
            <a:endParaRPr lang="zh-CN" altLang="en-US" sz="1600" dirty="0" smtClean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"/>
            </a:pPr>
            <a:endParaRPr lang="zh-CN" altLang="en-US" sz="1600" dirty="0" smtClean="0">
              <a:solidFill>
                <a:schemeClr val="tx1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"/>
            </a:pPr>
            <a:endParaRPr lang="zh-CN" altLang="en-US" sz="1600" dirty="0" smtClean="0">
              <a:solidFill>
                <a:schemeClr val="tx1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"/>
            </a:pPr>
            <a:r>
              <a:rPr lang="en-US" altLang="zh-CN" sz="16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GNN</a:t>
            </a:r>
            <a:r>
              <a:rPr lang="zh-CN" altLang="en-US" sz="16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多层的结构，对于阅读理解，常识推理这类任务有很强的借鉴意义；</a:t>
            </a:r>
            <a:endParaRPr lang="zh-CN" altLang="en-US" sz="1600" dirty="0" smtClean="0">
              <a:solidFill>
                <a:schemeClr val="tx1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algn="l">
              <a:buFont typeface="Wingdings" panose="05000000000000000000" charset="0"/>
              <a:buNone/>
            </a:pPr>
            <a:endParaRPr lang="zh-CN" altLang="en-US" sz="1600" dirty="0" smtClean="0">
              <a:solidFill>
                <a:schemeClr val="tx1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800" dirty="0" smtClean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 Regular" panose="020B0503020204020204" charset="-122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800" dirty="0" smtClean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 Regular" panose="020B0503020204020204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zh-CN" altLang="en-US" sz="2800" dirty="0"/>
              <a:t>目录</a:t>
            </a:r>
            <a:endParaRPr lang="zh-CN" altLang="en-US" sz="28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170110"/>
            <a:ext cx="138564" cy="231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spAutoFit/>
          </a:bodyPr>
          <a:lstStyle/>
          <a:p>
            <a:endParaRPr lang="zh-CN" altLang="en-US" sz="1055">
              <a:latin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980063" y="903013"/>
            <a:ext cx="6622516" cy="4417630"/>
            <a:chOff x="980063" y="903013"/>
            <a:chExt cx="6622516" cy="4417630"/>
          </a:xfrm>
        </p:grpSpPr>
        <p:sp>
          <p:nvSpPr>
            <p:cNvPr id="27" name="标题 2"/>
            <p:cNvSpPr txBox="1"/>
            <p:nvPr/>
          </p:nvSpPr>
          <p:spPr>
            <a:xfrm>
              <a:off x="980063" y="903013"/>
              <a:ext cx="5370269" cy="432197"/>
            </a:xfrm>
            <a:prstGeom prst="rect">
              <a:avLst/>
            </a:prstGeom>
          </p:spPr>
          <p:txBody>
            <a:bodyPr vert="horz" lIns="68580" tIns="34290" rIns="68580" bIns="3429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27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05907" y="1276352"/>
              <a:ext cx="6296672" cy="504000"/>
            </a:xfrm>
            <a:prstGeom prst="rect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任意多边形 6"/>
            <p:cNvSpPr/>
            <p:nvPr/>
          </p:nvSpPr>
          <p:spPr>
            <a:xfrm>
              <a:off x="1620740" y="981152"/>
              <a:ext cx="4407671" cy="590400"/>
            </a:xfrm>
            <a:custGeom>
              <a:avLst/>
              <a:gdLst>
                <a:gd name="connsiteX0" fmla="*/ 0 w 4407671"/>
                <a:gd name="connsiteY0" fmla="*/ 98402 h 590400"/>
                <a:gd name="connsiteX1" fmla="*/ 98402 w 4407671"/>
                <a:gd name="connsiteY1" fmla="*/ 0 h 590400"/>
                <a:gd name="connsiteX2" fmla="*/ 4309269 w 4407671"/>
                <a:gd name="connsiteY2" fmla="*/ 0 h 590400"/>
                <a:gd name="connsiteX3" fmla="*/ 4407671 w 4407671"/>
                <a:gd name="connsiteY3" fmla="*/ 98402 h 590400"/>
                <a:gd name="connsiteX4" fmla="*/ 4407671 w 4407671"/>
                <a:gd name="connsiteY4" fmla="*/ 491998 h 590400"/>
                <a:gd name="connsiteX5" fmla="*/ 4309269 w 4407671"/>
                <a:gd name="connsiteY5" fmla="*/ 590400 h 590400"/>
                <a:gd name="connsiteX6" fmla="*/ 98402 w 4407671"/>
                <a:gd name="connsiteY6" fmla="*/ 590400 h 590400"/>
                <a:gd name="connsiteX7" fmla="*/ 0 w 4407671"/>
                <a:gd name="connsiteY7" fmla="*/ 491998 h 590400"/>
                <a:gd name="connsiteX8" fmla="*/ 0 w 4407671"/>
                <a:gd name="connsiteY8" fmla="*/ 98402 h 5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07671" h="590400">
                  <a:moveTo>
                    <a:pt x="0" y="98402"/>
                  </a:moveTo>
                  <a:cubicBezTo>
                    <a:pt x="0" y="44056"/>
                    <a:pt x="44056" y="0"/>
                    <a:pt x="98402" y="0"/>
                  </a:cubicBezTo>
                  <a:lnTo>
                    <a:pt x="4309269" y="0"/>
                  </a:lnTo>
                  <a:cubicBezTo>
                    <a:pt x="4363615" y="0"/>
                    <a:pt x="4407671" y="44056"/>
                    <a:pt x="4407671" y="98402"/>
                  </a:cubicBezTo>
                  <a:lnTo>
                    <a:pt x="4407671" y="491998"/>
                  </a:lnTo>
                  <a:cubicBezTo>
                    <a:pt x="4407671" y="546344"/>
                    <a:pt x="4363615" y="590400"/>
                    <a:pt x="4309269" y="590400"/>
                  </a:cubicBezTo>
                  <a:lnTo>
                    <a:pt x="98402" y="590400"/>
                  </a:lnTo>
                  <a:cubicBezTo>
                    <a:pt x="44056" y="590400"/>
                    <a:pt x="0" y="546344"/>
                    <a:pt x="0" y="491998"/>
                  </a:cubicBezTo>
                  <a:lnTo>
                    <a:pt x="0" y="9840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5420" tIns="28821" rIns="195420" bIns="28821" numCol="1" spcCol="1270" anchor="ctr" anchorCtr="0">
              <a:noAutofit/>
            </a:bodyPr>
            <a:lstStyle/>
            <a:p>
              <a:pPr lvl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000" kern="1200" dirty="0">
                  <a:latin typeface="+mn-ea"/>
                  <a:ea typeface="+mn-ea"/>
                </a:rPr>
                <a:t>Graph</a:t>
              </a:r>
              <a:r>
                <a:rPr lang="zh-CN" altLang="en-US" sz="2000" kern="1200" dirty="0">
                  <a:latin typeface="+mn-ea"/>
                  <a:ea typeface="+mn-ea"/>
                </a:rPr>
                <a:t>相关概念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305907" y="2183553"/>
              <a:ext cx="6296672" cy="504000"/>
            </a:xfrm>
            <a:prstGeom prst="rect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1620740" y="1888353"/>
              <a:ext cx="4407671" cy="590400"/>
            </a:xfrm>
            <a:custGeom>
              <a:avLst/>
              <a:gdLst>
                <a:gd name="connsiteX0" fmla="*/ 0 w 4407671"/>
                <a:gd name="connsiteY0" fmla="*/ 98402 h 590400"/>
                <a:gd name="connsiteX1" fmla="*/ 98402 w 4407671"/>
                <a:gd name="connsiteY1" fmla="*/ 0 h 590400"/>
                <a:gd name="connsiteX2" fmla="*/ 4309269 w 4407671"/>
                <a:gd name="connsiteY2" fmla="*/ 0 h 590400"/>
                <a:gd name="connsiteX3" fmla="*/ 4407671 w 4407671"/>
                <a:gd name="connsiteY3" fmla="*/ 98402 h 590400"/>
                <a:gd name="connsiteX4" fmla="*/ 4407671 w 4407671"/>
                <a:gd name="connsiteY4" fmla="*/ 491998 h 590400"/>
                <a:gd name="connsiteX5" fmla="*/ 4309269 w 4407671"/>
                <a:gd name="connsiteY5" fmla="*/ 590400 h 590400"/>
                <a:gd name="connsiteX6" fmla="*/ 98402 w 4407671"/>
                <a:gd name="connsiteY6" fmla="*/ 590400 h 590400"/>
                <a:gd name="connsiteX7" fmla="*/ 0 w 4407671"/>
                <a:gd name="connsiteY7" fmla="*/ 491998 h 590400"/>
                <a:gd name="connsiteX8" fmla="*/ 0 w 4407671"/>
                <a:gd name="connsiteY8" fmla="*/ 98402 h 5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07671" h="590400">
                  <a:moveTo>
                    <a:pt x="0" y="98402"/>
                  </a:moveTo>
                  <a:cubicBezTo>
                    <a:pt x="0" y="44056"/>
                    <a:pt x="44056" y="0"/>
                    <a:pt x="98402" y="0"/>
                  </a:cubicBezTo>
                  <a:lnTo>
                    <a:pt x="4309269" y="0"/>
                  </a:lnTo>
                  <a:cubicBezTo>
                    <a:pt x="4363615" y="0"/>
                    <a:pt x="4407671" y="44056"/>
                    <a:pt x="4407671" y="98402"/>
                  </a:cubicBezTo>
                  <a:lnTo>
                    <a:pt x="4407671" y="491998"/>
                  </a:lnTo>
                  <a:cubicBezTo>
                    <a:pt x="4407671" y="546344"/>
                    <a:pt x="4363615" y="590400"/>
                    <a:pt x="4309269" y="590400"/>
                  </a:cubicBezTo>
                  <a:lnTo>
                    <a:pt x="98402" y="590400"/>
                  </a:lnTo>
                  <a:cubicBezTo>
                    <a:pt x="44056" y="590400"/>
                    <a:pt x="0" y="546344"/>
                    <a:pt x="0" y="491998"/>
                  </a:cubicBezTo>
                  <a:lnTo>
                    <a:pt x="0" y="9840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5420" tIns="28821" rIns="195420" bIns="28821" numCol="1" spcCol="1270" anchor="ctr" anchorCtr="0">
              <a:noAutofit/>
            </a:bodyPr>
            <a:lstStyle/>
            <a:p>
              <a:pPr lvl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0" kern="1200" dirty="0">
                  <a:solidFill>
                    <a:schemeClr val="bg1"/>
                  </a:solidFill>
                </a:rPr>
                <a:t>Node</a:t>
              </a:r>
              <a:r>
                <a:rPr lang="en-US" altLang="zh-CN" sz="2000" b="0" kern="1200" dirty="0">
                  <a:solidFill>
                    <a:schemeClr val="bg1"/>
                  </a:solidFill>
                </a:rPr>
                <a:t> Embedding</a:t>
              </a:r>
              <a:endParaRPr lang="en-US" altLang="zh-CN" sz="2000" b="0" kern="1200" dirty="0">
                <a:solidFill>
                  <a:schemeClr val="bg1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305907" y="3909443"/>
              <a:ext cx="6296672" cy="504000"/>
            </a:xfrm>
            <a:prstGeom prst="rect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1620739" y="3662774"/>
              <a:ext cx="4407671" cy="590400"/>
            </a:xfrm>
            <a:custGeom>
              <a:avLst/>
              <a:gdLst>
                <a:gd name="connsiteX0" fmla="*/ 0 w 4407671"/>
                <a:gd name="connsiteY0" fmla="*/ 98402 h 590400"/>
                <a:gd name="connsiteX1" fmla="*/ 98402 w 4407671"/>
                <a:gd name="connsiteY1" fmla="*/ 0 h 590400"/>
                <a:gd name="connsiteX2" fmla="*/ 4309269 w 4407671"/>
                <a:gd name="connsiteY2" fmla="*/ 0 h 590400"/>
                <a:gd name="connsiteX3" fmla="*/ 4407671 w 4407671"/>
                <a:gd name="connsiteY3" fmla="*/ 98402 h 590400"/>
                <a:gd name="connsiteX4" fmla="*/ 4407671 w 4407671"/>
                <a:gd name="connsiteY4" fmla="*/ 491998 h 590400"/>
                <a:gd name="connsiteX5" fmla="*/ 4309269 w 4407671"/>
                <a:gd name="connsiteY5" fmla="*/ 590400 h 590400"/>
                <a:gd name="connsiteX6" fmla="*/ 98402 w 4407671"/>
                <a:gd name="connsiteY6" fmla="*/ 590400 h 590400"/>
                <a:gd name="connsiteX7" fmla="*/ 0 w 4407671"/>
                <a:gd name="connsiteY7" fmla="*/ 491998 h 590400"/>
                <a:gd name="connsiteX8" fmla="*/ 0 w 4407671"/>
                <a:gd name="connsiteY8" fmla="*/ 98402 h 5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07671" h="590400">
                  <a:moveTo>
                    <a:pt x="0" y="98402"/>
                  </a:moveTo>
                  <a:cubicBezTo>
                    <a:pt x="0" y="44056"/>
                    <a:pt x="44056" y="0"/>
                    <a:pt x="98402" y="0"/>
                  </a:cubicBezTo>
                  <a:lnTo>
                    <a:pt x="4309269" y="0"/>
                  </a:lnTo>
                  <a:cubicBezTo>
                    <a:pt x="4363615" y="0"/>
                    <a:pt x="4407671" y="44056"/>
                    <a:pt x="4407671" y="98402"/>
                  </a:cubicBezTo>
                  <a:lnTo>
                    <a:pt x="4407671" y="491998"/>
                  </a:lnTo>
                  <a:cubicBezTo>
                    <a:pt x="4407671" y="546344"/>
                    <a:pt x="4363615" y="590400"/>
                    <a:pt x="4309269" y="590400"/>
                  </a:cubicBezTo>
                  <a:lnTo>
                    <a:pt x="98402" y="590400"/>
                  </a:lnTo>
                  <a:cubicBezTo>
                    <a:pt x="44056" y="590400"/>
                    <a:pt x="0" y="546344"/>
                    <a:pt x="0" y="491998"/>
                  </a:cubicBezTo>
                  <a:lnTo>
                    <a:pt x="0" y="9840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5420" tIns="28821" rIns="195420" bIns="28821" numCol="1" spcCol="1270" anchor="ctr" anchorCtr="0">
              <a:noAutofit/>
            </a:bodyPr>
            <a:lstStyle/>
            <a:p>
              <a:pPr lvl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0" kern="1200" dirty="0">
                  <a:solidFill>
                    <a:schemeClr val="bg1"/>
                  </a:solidFill>
                </a:rPr>
                <a:t>NLP</a:t>
              </a:r>
              <a:r>
                <a:rPr lang="zh-CN" altLang="en-US" sz="2000" b="0" kern="1200" dirty="0">
                  <a:solidFill>
                    <a:schemeClr val="bg1"/>
                  </a:solidFill>
                </a:rPr>
                <a:t>相关应用</a:t>
              </a:r>
              <a:endParaRPr lang="zh-CN" altLang="en-US" sz="2000" b="0" kern="1200" dirty="0">
                <a:solidFill>
                  <a:schemeClr val="bg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305907" y="4816643"/>
              <a:ext cx="6296672" cy="504000"/>
            </a:xfrm>
            <a:prstGeom prst="rect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620740" y="4521443"/>
              <a:ext cx="4407671" cy="590400"/>
            </a:xfrm>
            <a:custGeom>
              <a:avLst/>
              <a:gdLst>
                <a:gd name="connsiteX0" fmla="*/ 0 w 4407671"/>
                <a:gd name="connsiteY0" fmla="*/ 98402 h 590400"/>
                <a:gd name="connsiteX1" fmla="*/ 98402 w 4407671"/>
                <a:gd name="connsiteY1" fmla="*/ 0 h 590400"/>
                <a:gd name="connsiteX2" fmla="*/ 4309269 w 4407671"/>
                <a:gd name="connsiteY2" fmla="*/ 0 h 590400"/>
                <a:gd name="connsiteX3" fmla="*/ 4407671 w 4407671"/>
                <a:gd name="connsiteY3" fmla="*/ 98402 h 590400"/>
                <a:gd name="connsiteX4" fmla="*/ 4407671 w 4407671"/>
                <a:gd name="connsiteY4" fmla="*/ 491998 h 590400"/>
                <a:gd name="connsiteX5" fmla="*/ 4309269 w 4407671"/>
                <a:gd name="connsiteY5" fmla="*/ 590400 h 590400"/>
                <a:gd name="connsiteX6" fmla="*/ 98402 w 4407671"/>
                <a:gd name="connsiteY6" fmla="*/ 590400 h 590400"/>
                <a:gd name="connsiteX7" fmla="*/ 0 w 4407671"/>
                <a:gd name="connsiteY7" fmla="*/ 491998 h 590400"/>
                <a:gd name="connsiteX8" fmla="*/ 0 w 4407671"/>
                <a:gd name="connsiteY8" fmla="*/ 98402 h 5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07671" h="590400">
                  <a:moveTo>
                    <a:pt x="0" y="98402"/>
                  </a:moveTo>
                  <a:cubicBezTo>
                    <a:pt x="0" y="44056"/>
                    <a:pt x="44056" y="0"/>
                    <a:pt x="98402" y="0"/>
                  </a:cubicBezTo>
                  <a:lnTo>
                    <a:pt x="4309269" y="0"/>
                  </a:lnTo>
                  <a:cubicBezTo>
                    <a:pt x="4363615" y="0"/>
                    <a:pt x="4407671" y="44056"/>
                    <a:pt x="4407671" y="98402"/>
                  </a:cubicBezTo>
                  <a:lnTo>
                    <a:pt x="4407671" y="491998"/>
                  </a:lnTo>
                  <a:cubicBezTo>
                    <a:pt x="4407671" y="546344"/>
                    <a:pt x="4363615" y="590400"/>
                    <a:pt x="4309269" y="590400"/>
                  </a:cubicBezTo>
                  <a:lnTo>
                    <a:pt x="98402" y="590400"/>
                  </a:lnTo>
                  <a:cubicBezTo>
                    <a:pt x="44056" y="590400"/>
                    <a:pt x="0" y="546344"/>
                    <a:pt x="0" y="491998"/>
                  </a:cubicBezTo>
                  <a:lnTo>
                    <a:pt x="0" y="9840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5420" tIns="28821" rIns="195420" bIns="28821" numCol="1" spcCol="1270" anchor="ctr" anchorCtr="0">
              <a:noAutofit/>
            </a:bodyPr>
            <a:lstStyle/>
            <a:p>
              <a:pPr lvl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</a:rPr>
                <a:t>总结</a:t>
              </a:r>
              <a:r>
                <a:rPr lang="en-US" altLang="zh-CN" sz="2000" kern="1200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</a:rPr>
                <a:t>&amp;</a:t>
              </a:r>
              <a:r>
                <a:rPr lang="zh-CN" altLang="en-US" sz="2000" kern="1200" dirty="0">
                  <a:solidFill>
                    <a:srgbClr val="FF0000"/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</a:rPr>
                <a:t>讨论</a:t>
              </a:r>
              <a:endParaRPr lang="zh-CN" altLang="en-US" sz="2000" kern="1200" dirty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305907" y="3002243"/>
              <a:ext cx="6296672" cy="504000"/>
            </a:xfrm>
            <a:prstGeom prst="rect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1620738" y="2804184"/>
              <a:ext cx="4407671" cy="590400"/>
            </a:xfrm>
            <a:custGeom>
              <a:avLst/>
              <a:gdLst>
                <a:gd name="connsiteX0" fmla="*/ 0 w 4407671"/>
                <a:gd name="connsiteY0" fmla="*/ 98402 h 590400"/>
                <a:gd name="connsiteX1" fmla="*/ 98402 w 4407671"/>
                <a:gd name="connsiteY1" fmla="*/ 0 h 590400"/>
                <a:gd name="connsiteX2" fmla="*/ 4309269 w 4407671"/>
                <a:gd name="connsiteY2" fmla="*/ 0 h 590400"/>
                <a:gd name="connsiteX3" fmla="*/ 4407671 w 4407671"/>
                <a:gd name="connsiteY3" fmla="*/ 98402 h 590400"/>
                <a:gd name="connsiteX4" fmla="*/ 4407671 w 4407671"/>
                <a:gd name="connsiteY4" fmla="*/ 491998 h 590400"/>
                <a:gd name="connsiteX5" fmla="*/ 4309269 w 4407671"/>
                <a:gd name="connsiteY5" fmla="*/ 590400 h 590400"/>
                <a:gd name="connsiteX6" fmla="*/ 98402 w 4407671"/>
                <a:gd name="connsiteY6" fmla="*/ 590400 h 590400"/>
                <a:gd name="connsiteX7" fmla="*/ 0 w 4407671"/>
                <a:gd name="connsiteY7" fmla="*/ 491998 h 590400"/>
                <a:gd name="connsiteX8" fmla="*/ 0 w 4407671"/>
                <a:gd name="connsiteY8" fmla="*/ 98402 h 5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07671" h="590400">
                  <a:moveTo>
                    <a:pt x="0" y="98402"/>
                  </a:moveTo>
                  <a:cubicBezTo>
                    <a:pt x="0" y="44056"/>
                    <a:pt x="44056" y="0"/>
                    <a:pt x="98402" y="0"/>
                  </a:cubicBezTo>
                  <a:lnTo>
                    <a:pt x="4309269" y="0"/>
                  </a:lnTo>
                  <a:cubicBezTo>
                    <a:pt x="4363615" y="0"/>
                    <a:pt x="4407671" y="44056"/>
                    <a:pt x="4407671" y="98402"/>
                  </a:cubicBezTo>
                  <a:lnTo>
                    <a:pt x="4407671" y="491998"/>
                  </a:lnTo>
                  <a:cubicBezTo>
                    <a:pt x="4407671" y="546344"/>
                    <a:pt x="4363615" y="590400"/>
                    <a:pt x="4309269" y="590400"/>
                  </a:cubicBezTo>
                  <a:lnTo>
                    <a:pt x="98402" y="590400"/>
                  </a:lnTo>
                  <a:cubicBezTo>
                    <a:pt x="44056" y="590400"/>
                    <a:pt x="0" y="546344"/>
                    <a:pt x="0" y="491998"/>
                  </a:cubicBezTo>
                  <a:lnTo>
                    <a:pt x="0" y="9840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5420" tIns="28821" rIns="195420" bIns="28821" numCol="1" spcCol="1270" anchor="ctr" anchorCtr="0">
              <a:noAutofit/>
            </a:bodyPr>
            <a:lstStyle/>
            <a:p>
              <a:pPr lvl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000" b="0" kern="1200" dirty="0">
                  <a:solidFill>
                    <a:schemeClr val="bg1"/>
                  </a:solidFill>
                </a:rPr>
                <a:t>Graph Neural Network</a:t>
              </a:r>
              <a:endParaRPr lang="en-US" altLang="zh-CN" sz="2000" b="0" kern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2672" y="254224"/>
            <a:ext cx="8518496" cy="500956"/>
          </a:xfrm>
        </p:spPr>
        <p:txBody>
          <a:bodyPr>
            <a:normAutofit/>
          </a:bodyPr>
          <a:lstStyle/>
          <a:p>
            <a:r>
              <a:rPr sz="2000" dirty="0">
                <a:sym typeface="+mn-ea"/>
              </a:rPr>
              <a:t>总结</a:t>
            </a:r>
            <a:endParaRPr sz="2000" dirty="0">
              <a:sym typeface="+mn-ea"/>
            </a:endParaRPr>
          </a:p>
        </p:txBody>
      </p:sp>
      <p:sp>
        <p:nvSpPr>
          <p:cNvPr id="5" name="矩形 4"/>
          <p:cNvSpPr/>
          <p:nvPr/>
        </p:nvSpPr>
        <p:spPr/>
      </p:sp>
      <p:sp>
        <p:nvSpPr>
          <p:cNvPr id="52" name="矩形 51"/>
          <p:cNvSpPr/>
          <p:nvPr/>
        </p:nvSpPr>
        <p:spPr/>
      </p:sp>
      <p:sp>
        <p:nvSpPr>
          <p:cNvPr id="55" name="矩形 54"/>
          <p:cNvSpPr/>
          <p:nvPr/>
        </p:nvSpPr>
        <p:spPr/>
      </p:sp>
      <p:sp>
        <p:nvSpPr>
          <p:cNvPr id="15" name="文本框 14"/>
          <p:cNvSpPr txBox="1"/>
          <p:nvPr/>
        </p:nvSpPr>
        <p:spPr>
          <a:xfrm>
            <a:off x="703580" y="857885"/>
            <a:ext cx="7452995" cy="4708525"/>
          </a:xfrm>
          <a:prstGeom prst="rect">
            <a:avLst/>
          </a:prstGeom>
          <a:noFill/>
          <a:ln>
            <a:noFill/>
          </a:ln>
        </p:spPr>
        <p:txBody>
          <a:bodyPr vert="horz" wrap="square" lIns="61529" tIns="0" rIns="0" bIns="0" numCol="1" anchor="t" anchorCtr="0" compatLnSpc="1">
            <a:spAutoFit/>
          </a:bodyPr>
          <a:p>
            <a:r>
              <a:rPr lang="en-US" altLang="zh-CN" sz="1600" dirty="0" smtClean="0">
                <a:solidFill>
                  <a:schemeClr val="tx1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Node Eembedding</a:t>
            </a:r>
            <a:r>
              <a:rPr lang="zh-CN" altLang="en-US" sz="1600" dirty="0" smtClean="0">
                <a:solidFill>
                  <a:schemeClr val="tx1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：</a:t>
            </a:r>
            <a:endParaRPr lang="zh-CN" altLang="en-US" sz="1600" dirty="0" smtClean="0">
              <a:solidFill>
                <a:schemeClr val="tx1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endParaRPr lang="zh-CN" altLang="en-US" sz="1600" dirty="0" smtClean="0">
              <a:solidFill>
                <a:schemeClr val="tx1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"/>
            </a:pPr>
            <a:r>
              <a:rPr lang="zh-CN" altLang="en-US" sz="16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目标：得到网络节点</a:t>
            </a:r>
            <a:r>
              <a:rPr lang="en-US" altLang="zh-CN" sz="16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embedding</a:t>
            </a:r>
            <a:r>
              <a:rPr lang="zh-CN" altLang="en-US" sz="16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表达，使得在原始网络空间相似的节点u和v，通过编码器，在向量空间也是相似的；</a:t>
            </a:r>
            <a:endParaRPr lang="zh-CN" altLang="en-US" sz="1600" dirty="0" smtClean="0">
              <a:solidFill>
                <a:schemeClr val="accent2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"/>
            </a:pPr>
            <a:endParaRPr lang="zh-CN" altLang="en-US" sz="1600" dirty="0" smtClean="0">
              <a:solidFill>
                <a:schemeClr val="accent2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"/>
            </a:pPr>
            <a:r>
              <a:rPr lang="zh-CN" altLang="en-US" sz="16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模型：定义</a:t>
            </a:r>
            <a:r>
              <a:rPr lang="en-US" altLang="zh-CN" sz="16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encoder + </a:t>
            </a:r>
            <a:r>
              <a:rPr lang="zh-CN" altLang="en-US" sz="16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相似性度量方法；</a:t>
            </a:r>
            <a:endParaRPr lang="zh-CN" altLang="en-US" sz="1600" dirty="0" smtClean="0">
              <a:solidFill>
                <a:schemeClr val="accent2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"/>
            </a:pPr>
            <a:endParaRPr lang="zh-CN" altLang="en-US" sz="1600" dirty="0" smtClean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r>
              <a:rPr lang="en-US" altLang="zh-CN" sz="16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Graph Neural Network</a:t>
            </a:r>
            <a:r>
              <a:rPr lang="zh-CN" altLang="en-US" sz="1600" dirty="0" smtClean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</a:rPr>
              <a:t>：</a:t>
            </a:r>
            <a:endParaRPr lang="zh-CN" altLang="en-US" sz="1600" dirty="0" smtClean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  <a:p>
            <a:endParaRPr lang="zh-CN" altLang="en-US" sz="1600" dirty="0" smtClean="0">
              <a:solidFill>
                <a:schemeClr val="accent2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"/>
            </a:pPr>
            <a:r>
              <a:rPr lang="zh-CN" altLang="en-US" sz="16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目标：通过聚合目标节点的邻居节点特征，实现对目标节点</a:t>
            </a:r>
            <a:r>
              <a:rPr lang="en-US" altLang="zh-CN" sz="16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embedding</a:t>
            </a:r>
            <a:r>
              <a:rPr lang="zh-CN" altLang="en-US" sz="16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的表示；</a:t>
            </a:r>
            <a:endParaRPr lang="zh-CN" altLang="en-US" sz="1600" dirty="0" smtClean="0">
              <a:solidFill>
                <a:schemeClr val="accent2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"/>
            </a:pPr>
            <a:endParaRPr lang="zh-CN" altLang="en-US" sz="1600" dirty="0" smtClean="0">
              <a:solidFill>
                <a:schemeClr val="accent2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"/>
            </a:pPr>
            <a:r>
              <a:rPr lang="zh-CN" altLang="en-US" sz="16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模型：各种聚合函数的定义；</a:t>
            </a:r>
            <a:endParaRPr lang="zh-CN" altLang="en-US" sz="1600" dirty="0" smtClean="0">
              <a:solidFill>
                <a:schemeClr val="accent2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"/>
            </a:pPr>
            <a:endParaRPr lang="zh-CN" altLang="en-US" sz="1600" dirty="0" smtClean="0">
              <a:solidFill>
                <a:schemeClr val="accent2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1600" dirty="0" smtClean="0">
                <a:solidFill>
                  <a:schemeClr val="tx1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NLP</a:t>
            </a:r>
            <a:r>
              <a:rPr lang="zh-CN" altLang="en-US" sz="1600" dirty="0" smtClean="0">
                <a:solidFill>
                  <a:schemeClr val="tx1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应用方面：</a:t>
            </a:r>
            <a:endParaRPr lang="zh-CN" altLang="en-US" sz="1600" dirty="0" smtClean="0">
              <a:solidFill>
                <a:schemeClr val="tx1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600" dirty="0" smtClean="0">
              <a:solidFill>
                <a:schemeClr val="tx1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"/>
            </a:pPr>
            <a:r>
              <a:rPr lang="zh-CN" altLang="en-US" sz="16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介绍了自然语言处理中各种图结构；</a:t>
            </a:r>
            <a:endParaRPr lang="zh-CN" altLang="en-US" sz="1600" dirty="0" smtClean="0">
              <a:solidFill>
                <a:schemeClr val="accent2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"/>
            </a:pPr>
            <a:endParaRPr lang="zh-CN" altLang="en-US" sz="1600" dirty="0" smtClean="0">
              <a:solidFill>
                <a:schemeClr val="accent2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"/>
            </a:pPr>
            <a:r>
              <a:rPr lang="zh-CN" altLang="en-US" sz="16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介绍了图结构在自然语言任务中的应用；</a:t>
            </a:r>
            <a:endParaRPr lang="zh-CN" altLang="en-US" sz="1600" dirty="0" smtClean="0">
              <a:solidFill>
                <a:schemeClr val="accent2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1800" dirty="0" smtClean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 Regular" panose="020B0503020204020204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2672" y="254224"/>
            <a:ext cx="8518496" cy="500956"/>
          </a:xfrm>
        </p:spPr>
        <p:txBody>
          <a:bodyPr>
            <a:normAutofit/>
          </a:bodyPr>
          <a:lstStyle/>
          <a:p>
            <a:r>
              <a:rPr sz="2000" dirty="0">
                <a:sym typeface="+mn-ea"/>
              </a:rPr>
              <a:t>总结</a:t>
            </a:r>
            <a:endParaRPr sz="2000" dirty="0">
              <a:sym typeface="+mn-ea"/>
            </a:endParaRPr>
          </a:p>
        </p:txBody>
      </p:sp>
      <p:sp>
        <p:nvSpPr>
          <p:cNvPr id="5" name="矩形 4"/>
          <p:cNvSpPr/>
          <p:nvPr/>
        </p:nvSpPr>
        <p:spPr/>
      </p:sp>
      <p:sp>
        <p:nvSpPr>
          <p:cNvPr id="52" name="矩形 51"/>
          <p:cNvSpPr/>
          <p:nvPr/>
        </p:nvSpPr>
        <p:spPr/>
      </p:sp>
      <p:sp>
        <p:nvSpPr>
          <p:cNvPr id="55" name="矩形 54"/>
          <p:cNvSpPr/>
          <p:nvPr/>
        </p:nvSpPr>
        <p:spPr/>
      </p:sp>
      <p:sp>
        <p:nvSpPr>
          <p:cNvPr id="15" name="文本框 14"/>
          <p:cNvSpPr txBox="1"/>
          <p:nvPr/>
        </p:nvSpPr>
        <p:spPr>
          <a:xfrm>
            <a:off x="703580" y="2400935"/>
            <a:ext cx="7452995" cy="368935"/>
          </a:xfrm>
          <a:prstGeom prst="rect">
            <a:avLst/>
          </a:prstGeom>
          <a:noFill/>
          <a:ln>
            <a:noFill/>
          </a:ln>
        </p:spPr>
        <p:txBody>
          <a:bodyPr vert="horz" wrap="square" lIns="61529" tIns="0" rIns="0" bIns="0" numCol="1" anchor="t" anchorCtr="0" compatLnSpc="1">
            <a:spAutoFit/>
          </a:bodyPr>
          <a:p>
            <a:pPr indent="0" algn="ctr">
              <a:buFont typeface="Wingdings" panose="05000000000000000000" charset="0"/>
              <a:buNone/>
            </a:pPr>
            <a:r>
              <a:rPr lang="en-US" altLang="zh-CN" sz="2400" b="1" dirty="0" smtClean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cs typeface="Microsoft YaHei Regular" panose="020B0503020204020204" charset="-122"/>
                <a:sym typeface="+mn-ea"/>
              </a:rPr>
              <a:t>Question?</a:t>
            </a:r>
            <a:endParaRPr lang="en-US" altLang="zh-CN" sz="2400" b="1" dirty="0" smtClean="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  <a:cs typeface="Microsoft YaHei Regular" panose="020B0503020204020204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anchor="ctr" anchorCtr="0">
            <a:noAutofit/>
          </a:bodyPr>
          <a:lstStyle/>
          <a:p>
            <a:r>
              <a:rPr lang="zh-CN" altLang="en-US" sz="2800" dirty="0"/>
              <a:t>目录</a:t>
            </a:r>
            <a:endParaRPr lang="zh-CN" altLang="en-US" sz="28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" y="170110"/>
            <a:ext cx="138564" cy="231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spAutoFit/>
          </a:bodyPr>
          <a:lstStyle/>
          <a:p>
            <a:endParaRPr lang="zh-CN" altLang="en-US" sz="1055">
              <a:latin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980063" y="903013"/>
            <a:ext cx="6622516" cy="4417630"/>
            <a:chOff x="980063" y="903013"/>
            <a:chExt cx="6622516" cy="4417630"/>
          </a:xfrm>
        </p:grpSpPr>
        <p:sp>
          <p:nvSpPr>
            <p:cNvPr id="27" name="标题 2"/>
            <p:cNvSpPr txBox="1"/>
            <p:nvPr/>
          </p:nvSpPr>
          <p:spPr>
            <a:xfrm>
              <a:off x="980063" y="903013"/>
              <a:ext cx="5370269" cy="432197"/>
            </a:xfrm>
            <a:prstGeom prst="rect">
              <a:avLst/>
            </a:prstGeom>
          </p:spPr>
          <p:txBody>
            <a:bodyPr vert="horz" lIns="68580" tIns="34290" rIns="68580" bIns="3429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27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05907" y="1276352"/>
              <a:ext cx="6296672" cy="504000"/>
            </a:xfrm>
            <a:prstGeom prst="rect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任意多边形 6"/>
            <p:cNvSpPr/>
            <p:nvPr/>
          </p:nvSpPr>
          <p:spPr>
            <a:xfrm>
              <a:off x="1620740" y="981152"/>
              <a:ext cx="4407671" cy="590400"/>
            </a:xfrm>
            <a:custGeom>
              <a:avLst/>
              <a:gdLst>
                <a:gd name="connsiteX0" fmla="*/ 0 w 4407671"/>
                <a:gd name="connsiteY0" fmla="*/ 98402 h 590400"/>
                <a:gd name="connsiteX1" fmla="*/ 98402 w 4407671"/>
                <a:gd name="connsiteY1" fmla="*/ 0 h 590400"/>
                <a:gd name="connsiteX2" fmla="*/ 4309269 w 4407671"/>
                <a:gd name="connsiteY2" fmla="*/ 0 h 590400"/>
                <a:gd name="connsiteX3" fmla="*/ 4407671 w 4407671"/>
                <a:gd name="connsiteY3" fmla="*/ 98402 h 590400"/>
                <a:gd name="connsiteX4" fmla="*/ 4407671 w 4407671"/>
                <a:gd name="connsiteY4" fmla="*/ 491998 h 590400"/>
                <a:gd name="connsiteX5" fmla="*/ 4309269 w 4407671"/>
                <a:gd name="connsiteY5" fmla="*/ 590400 h 590400"/>
                <a:gd name="connsiteX6" fmla="*/ 98402 w 4407671"/>
                <a:gd name="connsiteY6" fmla="*/ 590400 h 590400"/>
                <a:gd name="connsiteX7" fmla="*/ 0 w 4407671"/>
                <a:gd name="connsiteY7" fmla="*/ 491998 h 590400"/>
                <a:gd name="connsiteX8" fmla="*/ 0 w 4407671"/>
                <a:gd name="connsiteY8" fmla="*/ 98402 h 5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07671" h="590400">
                  <a:moveTo>
                    <a:pt x="0" y="98402"/>
                  </a:moveTo>
                  <a:cubicBezTo>
                    <a:pt x="0" y="44056"/>
                    <a:pt x="44056" y="0"/>
                    <a:pt x="98402" y="0"/>
                  </a:cubicBezTo>
                  <a:lnTo>
                    <a:pt x="4309269" y="0"/>
                  </a:lnTo>
                  <a:cubicBezTo>
                    <a:pt x="4363615" y="0"/>
                    <a:pt x="4407671" y="44056"/>
                    <a:pt x="4407671" y="98402"/>
                  </a:cubicBezTo>
                  <a:lnTo>
                    <a:pt x="4407671" y="491998"/>
                  </a:lnTo>
                  <a:cubicBezTo>
                    <a:pt x="4407671" y="546344"/>
                    <a:pt x="4363615" y="590400"/>
                    <a:pt x="4309269" y="590400"/>
                  </a:cubicBezTo>
                  <a:lnTo>
                    <a:pt x="98402" y="590400"/>
                  </a:lnTo>
                  <a:cubicBezTo>
                    <a:pt x="44056" y="590400"/>
                    <a:pt x="0" y="546344"/>
                    <a:pt x="0" y="491998"/>
                  </a:cubicBezTo>
                  <a:lnTo>
                    <a:pt x="0" y="9840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5420" tIns="28821" rIns="195420" bIns="28821" numCol="1" spcCol="1270" anchor="ctr" anchorCtr="0">
              <a:noAutofit/>
            </a:bodyPr>
            <a:lstStyle/>
            <a:p>
              <a:pPr lvl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000" kern="1200" dirty="0">
                  <a:latin typeface="+mn-ea"/>
                  <a:ea typeface="+mn-ea"/>
                </a:rPr>
                <a:t>Graph</a:t>
              </a:r>
              <a:r>
                <a:rPr lang="zh-CN" altLang="en-US" sz="2000" kern="1200" dirty="0">
                  <a:latin typeface="+mn-ea"/>
                  <a:ea typeface="+mn-ea"/>
                </a:rPr>
                <a:t>相关概念</a:t>
              </a:r>
              <a:endParaRPr lang="zh-CN" altLang="en-US" sz="2000" kern="1200" dirty="0">
                <a:latin typeface="+mn-ea"/>
                <a:ea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305907" y="2183553"/>
              <a:ext cx="6296672" cy="504000"/>
            </a:xfrm>
            <a:prstGeom prst="rect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1620740" y="1888353"/>
              <a:ext cx="4407671" cy="590400"/>
            </a:xfrm>
            <a:custGeom>
              <a:avLst/>
              <a:gdLst>
                <a:gd name="connsiteX0" fmla="*/ 0 w 4407671"/>
                <a:gd name="connsiteY0" fmla="*/ 98402 h 590400"/>
                <a:gd name="connsiteX1" fmla="*/ 98402 w 4407671"/>
                <a:gd name="connsiteY1" fmla="*/ 0 h 590400"/>
                <a:gd name="connsiteX2" fmla="*/ 4309269 w 4407671"/>
                <a:gd name="connsiteY2" fmla="*/ 0 h 590400"/>
                <a:gd name="connsiteX3" fmla="*/ 4407671 w 4407671"/>
                <a:gd name="connsiteY3" fmla="*/ 98402 h 590400"/>
                <a:gd name="connsiteX4" fmla="*/ 4407671 w 4407671"/>
                <a:gd name="connsiteY4" fmla="*/ 491998 h 590400"/>
                <a:gd name="connsiteX5" fmla="*/ 4309269 w 4407671"/>
                <a:gd name="connsiteY5" fmla="*/ 590400 h 590400"/>
                <a:gd name="connsiteX6" fmla="*/ 98402 w 4407671"/>
                <a:gd name="connsiteY6" fmla="*/ 590400 h 590400"/>
                <a:gd name="connsiteX7" fmla="*/ 0 w 4407671"/>
                <a:gd name="connsiteY7" fmla="*/ 491998 h 590400"/>
                <a:gd name="connsiteX8" fmla="*/ 0 w 4407671"/>
                <a:gd name="connsiteY8" fmla="*/ 98402 h 5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07671" h="590400">
                  <a:moveTo>
                    <a:pt x="0" y="98402"/>
                  </a:moveTo>
                  <a:cubicBezTo>
                    <a:pt x="0" y="44056"/>
                    <a:pt x="44056" y="0"/>
                    <a:pt x="98402" y="0"/>
                  </a:cubicBezTo>
                  <a:lnTo>
                    <a:pt x="4309269" y="0"/>
                  </a:lnTo>
                  <a:cubicBezTo>
                    <a:pt x="4363615" y="0"/>
                    <a:pt x="4407671" y="44056"/>
                    <a:pt x="4407671" y="98402"/>
                  </a:cubicBezTo>
                  <a:lnTo>
                    <a:pt x="4407671" y="491998"/>
                  </a:lnTo>
                  <a:cubicBezTo>
                    <a:pt x="4407671" y="546344"/>
                    <a:pt x="4363615" y="590400"/>
                    <a:pt x="4309269" y="590400"/>
                  </a:cubicBezTo>
                  <a:lnTo>
                    <a:pt x="98402" y="590400"/>
                  </a:lnTo>
                  <a:cubicBezTo>
                    <a:pt x="44056" y="590400"/>
                    <a:pt x="0" y="546344"/>
                    <a:pt x="0" y="491998"/>
                  </a:cubicBezTo>
                  <a:lnTo>
                    <a:pt x="0" y="9840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5420" tIns="28821" rIns="195420" bIns="28821" numCol="1" spcCol="1270" anchor="ctr" anchorCtr="0">
              <a:noAutofit/>
            </a:bodyPr>
            <a:lstStyle/>
            <a:p>
              <a:pPr lvl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000" b="0" kern="1200" dirty="0">
                  <a:solidFill>
                    <a:srgbClr val="FF0000"/>
                  </a:solidFill>
                </a:rPr>
                <a:t>Node Embedding</a:t>
              </a:r>
              <a:endParaRPr lang="en-US" altLang="zh-CN" sz="2000" b="0" kern="1200" dirty="0">
                <a:solidFill>
                  <a:srgbClr val="FF0000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305907" y="3909443"/>
              <a:ext cx="6296672" cy="504000"/>
            </a:xfrm>
            <a:prstGeom prst="rect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1620739" y="3679919"/>
              <a:ext cx="4407671" cy="590400"/>
            </a:xfrm>
            <a:custGeom>
              <a:avLst/>
              <a:gdLst>
                <a:gd name="connsiteX0" fmla="*/ 0 w 4407671"/>
                <a:gd name="connsiteY0" fmla="*/ 98402 h 590400"/>
                <a:gd name="connsiteX1" fmla="*/ 98402 w 4407671"/>
                <a:gd name="connsiteY1" fmla="*/ 0 h 590400"/>
                <a:gd name="connsiteX2" fmla="*/ 4309269 w 4407671"/>
                <a:gd name="connsiteY2" fmla="*/ 0 h 590400"/>
                <a:gd name="connsiteX3" fmla="*/ 4407671 w 4407671"/>
                <a:gd name="connsiteY3" fmla="*/ 98402 h 590400"/>
                <a:gd name="connsiteX4" fmla="*/ 4407671 w 4407671"/>
                <a:gd name="connsiteY4" fmla="*/ 491998 h 590400"/>
                <a:gd name="connsiteX5" fmla="*/ 4309269 w 4407671"/>
                <a:gd name="connsiteY5" fmla="*/ 590400 h 590400"/>
                <a:gd name="connsiteX6" fmla="*/ 98402 w 4407671"/>
                <a:gd name="connsiteY6" fmla="*/ 590400 h 590400"/>
                <a:gd name="connsiteX7" fmla="*/ 0 w 4407671"/>
                <a:gd name="connsiteY7" fmla="*/ 491998 h 590400"/>
                <a:gd name="connsiteX8" fmla="*/ 0 w 4407671"/>
                <a:gd name="connsiteY8" fmla="*/ 98402 h 5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07671" h="590400">
                  <a:moveTo>
                    <a:pt x="0" y="98402"/>
                  </a:moveTo>
                  <a:cubicBezTo>
                    <a:pt x="0" y="44056"/>
                    <a:pt x="44056" y="0"/>
                    <a:pt x="98402" y="0"/>
                  </a:cubicBezTo>
                  <a:lnTo>
                    <a:pt x="4309269" y="0"/>
                  </a:lnTo>
                  <a:cubicBezTo>
                    <a:pt x="4363615" y="0"/>
                    <a:pt x="4407671" y="44056"/>
                    <a:pt x="4407671" y="98402"/>
                  </a:cubicBezTo>
                  <a:lnTo>
                    <a:pt x="4407671" y="491998"/>
                  </a:lnTo>
                  <a:cubicBezTo>
                    <a:pt x="4407671" y="546344"/>
                    <a:pt x="4363615" y="590400"/>
                    <a:pt x="4309269" y="590400"/>
                  </a:cubicBezTo>
                  <a:lnTo>
                    <a:pt x="98402" y="590400"/>
                  </a:lnTo>
                  <a:cubicBezTo>
                    <a:pt x="44056" y="590400"/>
                    <a:pt x="0" y="546344"/>
                    <a:pt x="0" y="491998"/>
                  </a:cubicBezTo>
                  <a:lnTo>
                    <a:pt x="0" y="9840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5420" tIns="28821" rIns="195420" bIns="28821" numCol="1" spcCol="1270" anchor="ctr" anchorCtr="0">
              <a:noAutofit/>
            </a:bodyPr>
            <a:lstStyle/>
            <a:p>
              <a:pPr lvl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0" kern="1200" dirty="0"/>
                <a:t>NLP</a:t>
              </a:r>
              <a:r>
                <a:rPr lang="zh-CN" altLang="en-US" sz="2000" b="0" kern="1200" dirty="0"/>
                <a:t>相关应用</a:t>
              </a:r>
              <a:endParaRPr lang="zh-CN" altLang="en-US" sz="2000" b="0" kern="1200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1305907" y="4816643"/>
              <a:ext cx="6296672" cy="504000"/>
            </a:xfrm>
            <a:prstGeom prst="rect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620740" y="4521443"/>
              <a:ext cx="4407671" cy="590400"/>
            </a:xfrm>
            <a:custGeom>
              <a:avLst/>
              <a:gdLst>
                <a:gd name="connsiteX0" fmla="*/ 0 w 4407671"/>
                <a:gd name="connsiteY0" fmla="*/ 98402 h 590400"/>
                <a:gd name="connsiteX1" fmla="*/ 98402 w 4407671"/>
                <a:gd name="connsiteY1" fmla="*/ 0 h 590400"/>
                <a:gd name="connsiteX2" fmla="*/ 4309269 w 4407671"/>
                <a:gd name="connsiteY2" fmla="*/ 0 h 590400"/>
                <a:gd name="connsiteX3" fmla="*/ 4407671 w 4407671"/>
                <a:gd name="connsiteY3" fmla="*/ 98402 h 590400"/>
                <a:gd name="connsiteX4" fmla="*/ 4407671 w 4407671"/>
                <a:gd name="connsiteY4" fmla="*/ 491998 h 590400"/>
                <a:gd name="connsiteX5" fmla="*/ 4309269 w 4407671"/>
                <a:gd name="connsiteY5" fmla="*/ 590400 h 590400"/>
                <a:gd name="connsiteX6" fmla="*/ 98402 w 4407671"/>
                <a:gd name="connsiteY6" fmla="*/ 590400 h 590400"/>
                <a:gd name="connsiteX7" fmla="*/ 0 w 4407671"/>
                <a:gd name="connsiteY7" fmla="*/ 491998 h 590400"/>
                <a:gd name="connsiteX8" fmla="*/ 0 w 4407671"/>
                <a:gd name="connsiteY8" fmla="*/ 98402 h 5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07671" h="590400">
                  <a:moveTo>
                    <a:pt x="0" y="98402"/>
                  </a:moveTo>
                  <a:cubicBezTo>
                    <a:pt x="0" y="44056"/>
                    <a:pt x="44056" y="0"/>
                    <a:pt x="98402" y="0"/>
                  </a:cubicBezTo>
                  <a:lnTo>
                    <a:pt x="4309269" y="0"/>
                  </a:lnTo>
                  <a:cubicBezTo>
                    <a:pt x="4363615" y="0"/>
                    <a:pt x="4407671" y="44056"/>
                    <a:pt x="4407671" y="98402"/>
                  </a:cubicBezTo>
                  <a:lnTo>
                    <a:pt x="4407671" y="491998"/>
                  </a:lnTo>
                  <a:cubicBezTo>
                    <a:pt x="4407671" y="546344"/>
                    <a:pt x="4363615" y="590400"/>
                    <a:pt x="4309269" y="590400"/>
                  </a:cubicBezTo>
                  <a:lnTo>
                    <a:pt x="98402" y="590400"/>
                  </a:lnTo>
                  <a:cubicBezTo>
                    <a:pt x="44056" y="590400"/>
                    <a:pt x="0" y="546344"/>
                    <a:pt x="0" y="491998"/>
                  </a:cubicBezTo>
                  <a:lnTo>
                    <a:pt x="0" y="9840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5420" tIns="28821" rIns="195420" bIns="28821" numCol="1" spcCol="1270" anchor="ctr" anchorCtr="0">
              <a:noAutofit/>
            </a:bodyPr>
            <a:lstStyle/>
            <a:p>
              <a:pPr lvl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latin typeface="+mn-ea"/>
                  <a:ea typeface="+mn-ea"/>
                </a:rPr>
                <a:t>讨论</a:t>
              </a:r>
              <a:endParaRPr lang="en-US" altLang="zh-CN" sz="2000" kern="1200" dirty="0">
                <a:latin typeface="+mn-ea"/>
                <a:ea typeface="+mn-ea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305907" y="3002243"/>
              <a:ext cx="6296672" cy="504000"/>
            </a:xfrm>
            <a:prstGeom prst="rect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1620738" y="2804184"/>
              <a:ext cx="4407671" cy="590400"/>
            </a:xfrm>
            <a:custGeom>
              <a:avLst/>
              <a:gdLst>
                <a:gd name="connsiteX0" fmla="*/ 0 w 4407671"/>
                <a:gd name="connsiteY0" fmla="*/ 98402 h 590400"/>
                <a:gd name="connsiteX1" fmla="*/ 98402 w 4407671"/>
                <a:gd name="connsiteY1" fmla="*/ 0 h 590400"/>
                <a:gd name="connsiteX2" fmla="*/ 4309269 w 4407671"/>
                <a:gd name="connsiteY2" fmla="*/ 0 h 590400"/>
                <a:gd name="connsiteX3" fmla="*/ 4407671 w 4407671"/>
                <a:gd name="connsiteY3" fmla="*/ 98402 h 590400"/>
                <a:gd name="connsiteX4" fmla="*/ 4407671 w 4407671"/>
                <a:gd name="connsiteY4" fmla="*/ 491998 h 590400"/>
                <a:gd name="connsiteX5" fmla="*/ 4309269 w 4407671"/>
                <a:gd name="connsiteY5" fmla="*/ 590400 h 590400"/>
                <a:gd name="connsiteX6" fmla="*/ 98402 w 4407671"/>
                <a:gd name="connsiteY6" fmla="*/ 590400 h 590400"/>
                <a:gd name="connsiteX7" fmla="*/ 0 w 4407671"/>
                <a:gd name="connsiteY7" fmla="*/ 491998 h 590400"/>
                <a:gd name="connsiteX8" fmla="*/ 0 w 4407671"/>
                <a:gd name="connsiteY8" fmla="*/ 98402 h 5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07671" h="590400">
                  <a:moveTo>
                    <a:pt x="0" y="98402"/>
                  </a:moveTo>
                  <a:cubicBezTo>
                    <a:pt x="0" y="44056"/>
                    <a:pt x="44056" y="0"/>
                    <a:pt x="98402" y="0"/>
                  </a:cubicBezTo>
                  <a:lnTo>
                    <a:pt x="4309269" y="0"/>
                  </a:lnTo>
                  <a:cubicBezTo>
                    <a:pt x="4363615" y="0"/>
                    <a:pt x="4407671" y="44056"/>
                    <a:pt x="4407671" y="98402"/>
                  </a:cubicBezTo>
                  <a:lnTo>
                    <a:pt x="4407671" y="491998"/>
                  </a:lnTo>
                  <a:cubicBezTo>
                    <a:pt x="4407671" y="546344"/>
                    <a:pt x="4363615" y="590400"/>
                    <a:pt x="4309269" y="590400"/>
                  </a:cubicBezTo>
                  <a:lnTo>
                    <a:pt x="98402" y="590400"/>
                  </a:lnTo>
                  <a:cubicBezTo>
                    <a:pt x="44056" y="590400"/>
                    <a:pt x="0" y="546344"/>
                    <a:pt x="0" y="491998"/>
                  </a:cubicBezTo>
                  <a:lnTo>
                    <a:pt x="0" y="9840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5420" tIns="28821" rIns="195420" bIns="28821" numCol="1" spcCol="1270" anchor="ctr" anchorCtr="0">
              <a:noAutofit/>
            </a:bodyPr>
            <a:lstStyle/>
            <a:p>
              <a:pPr lvl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000" b="0" kern="1200" dirty="0"/>
                <a:t>Graph Neural Network</a:t>
              </a:r>
              <a:endParaRPr lang="en-US" altLang="zh-CN" sz="2000" b="0" kern="1200" dirty="0"/>
            </a:p>
          </p:txBody>
        </p:sp>
      </p:grp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3307" y="227554"/>
            <a:ext cx="8518496" cy="500956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Node Embedding</a:t>
            </a:r>
            <a:endParaRPr sz="2000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77011" y="1902937"/>
            <a:ext cx="561864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pSp>
        <p:nvGrpSpPr>
          <p:cNvPr id="13" name="Group 12"/>
          <p:cNvGrpSpPr/>
          <p:nvPr/>
        </p:nvGrpSpPr>
        <p:grpSpPr>
          <a:xfrm>
            <a:off x="738505" y="1280160"/>
            <a:ext cx="7666355" cy="2632075"/>
            <a:chOff x="178308" y="1694688"/>
            <a:chExt cx="6646164" cy="232486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308" y="1780364"/>
              <a:ext cx="6646164" cy="2239186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3733800" y="1694688"/>
              <a:ext cx="3810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78308" y="1733550"/>
              <a:ext cx="3810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722120" y="4121150"/>
            <a:ext cx="1274445" cy="379095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pPr algn="ctr"/>
            <a:r>
              <a:rPr lang="zh-CN" altLang="en-US" sz="16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输入</a:t>
            </a:r>
            <a:endParaRPr lang="zh-CN" altLang="en-US" sz="1600" dirty="0" smtClean="0"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52210" y="4121150"/>
            <a:ext cx="1274445" cy="379095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pPr algn="ctr"/>
            <a:r>
              <a:rPr lang="zh-CN" altLang="en-US" sz="16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输出</a:t>
            </a:r>
            <a:endParaRPr lang="zh-CN" altLang="en-US" sz="1600" dirty="0" smtClean="0"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3245" y="4669155"/>
            <a:ext cx="7405370" cy="494665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pPr algn="l"/>
            <a:r>
              <a:rPr lang="zh-CN" altLang="en-US" sz="1600" dirty="0" smtClean="0">
                <a:solidFill>
                  <a:srgbClr val="FF0000"/>
                </a:solidFill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目标</a:t>
            </a:r>
            <a:r>
              <a:rPr lang="zh-CN" altLang="en-US" sz="16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：需要找到节点的</a:t>
            </a:r>
            <a:r>
              <a:rPr lang="en-US" altLang="zh-CN" sz="16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embedding</a:t>
            </a:r>
            <a:r>
              <a:rPr lang="zh-CN" altLang="en-US" sz="16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表示，使得在原始</a:t>
            </a:r>
            <a:r>
              <a:rPr lang="en-US" altLang="zh-CN" sz="16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graph</a:t>
            </a:r>
            <a:r>
              <a:rPr lang="zh-CN" altLang="en-US" sz="16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的相近的节点，在</a:t>
            </a:r>
            <a:r>
              <a:rPr lang="en-US" altLang="zh-CN" sz="16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embedding</a:t>
            </a:r>
            <a:endParaRPr lang="en-US" altLang="zh-CN" sz="1600" dirty="0" smtClean="0"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  <a:p>
            <a:pPr algn="l"/>
            <a:r>
              <a:rPr lang="zh-CN" altLang="en-US" sz="16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空间也是接近的</a:t>
            </a:r>
            <a:endParaRPr lang="zh-CN" altLang="en-US" sz="1600" dirty="0" smtClean="0"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3307" y="227554"/>
            <a:ext cx="8518496" cy="500956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Node Embedding</a:t>
            </a:r>
            <a:r>
              <a:rPr sz="2000" dirty="0"/>
              <a:t>：数学定义</a:t>
            </a:r>
            <a:endParaRPr sz="2000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77011" y="1902937"/>
            <a:ext cx="561864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57835" y="854710"/>
            <a:ext cx="7396480" cy="1938655"/>
          </a:xfrm>
          <a:prstGeom prst="rect">
            <a:avLst/>
          </a:prstGeom>
          <a:noFill/>
          <a:ln>
            <a:noFill/>
          </a:ln>
        </p:spPr>
        <p:txBody>
          <a:bodyPr vert="horz" wrap="square" lIns="61529" tIns="0" rIns="0" bIns="0" numCol="1" anchor="t" anchorCtr="0" compatLnSpc="1">
            <a:spAutoFit/>
          </a:bodyPr>
          <a:p>
            <a:r>
              <a:rPr lang="zh-CN" altLang="en-US" sz="1800" dirty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给定一个</a:t>
            </a:r>
            <a:r>
              <a:rPr lang="en-US" sz="1800" dirty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G: </a:t>
            </a:r>
            <a:r>
              <a:rPr lang="zh-CN" altLang="en-US" sz="1800" dirty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需要得到每个节点的</a:t>
            </a:r>
            <a:r>
              <a:rPr lang="en-US" altLang="zh-CN" sz="1800" dirty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embedding</a:t>
            </a:r>
            <a:r>
              <a:rPr lang="zh-CN" altLang="en-US" sz="1800" dirty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表达</a:t>
            </a:r>
            <a:endParaRPr lang="en-US" sz="1800" dirty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endParaRPr lang="en-US" sz="1800" dirty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  <a:p>
            <a:pPr marL="179705" lvl="1" indent="-285750" fontAlgn="auto">
              <a:buFont typeface="Wingdings" panose="05000000000000000000" charset="0"/>
              <a:buChar char=""/>
            </a:pPr>
            <a:r>
              <a:rPr lang="en-US" sz="1800" dirty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V </a:t>
            </a:r>
            <a:r>
              <a:rPr lang="zh-CN" altLang="en-US" sz="1800" dirty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是所有的节点集合；</a:t>
            </a:r>
            <a:endParaRPr lang="zh-CN" altLang="en-US" sz="1800" dirty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marL="179705" lvl="1" indent="-285750" fontAlgn="auto">
              <a:buFont typeface="Wingdings" panose="05000000000000000000" charset="0"/>
              <a:buChar char=""/>
            </a:pPr>
            <a:endParaRPr lang="en-US" sz="1800" dirty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</a:endParaRPr>
          </a:p>
          <a:p>
            <a:pPr marL="179705" lvl="1" indent="-285750" fontAlgn="auto">
              <a:buFont typeface="Wingdings" panose="05000000000000000000" charset="0"/>
              <a:buChar char=""/>
            </a:pPr>
            <a:r>
              <a:rPr lang="en-US" sz="1800" dirty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A </a:t>
            </a:r>
            <a:r>
              <a:rPr lang="zh-CN" altLang="en-US" sz="1800" dirty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是</a:t>
            </a:r>
            <a:r>
              <a:rPr lang="en-US" altLang="zh-CN" sz="1800" dirty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G</a:t>
            </a:r>
            <a:r>
              <a:rPr lang="zh-CN" altLang="en-US" sz="1800" dirty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对应的邻接矩阵</a:t>
            </a:r>
            <a:r>
              <a:rPr lang="en-US" sz="1800" dirty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 (0</a:t>
            </a:r>
            <a:r>
              <a:rPr lang="zh-CN" altLang="en-US" sz="1800" dirty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，</a:t>
            </a:r>
            <a:r>
              <a:rPr lang="en-US" altLang="zh-CN" sz="1800" dirty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1</a:t>
            </a:r>
            <a:r>
              <a:rPr lang="zh-CN" altLang="en-US" sz="1800" dirty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布尔矩阵</a:t>
            </a:r>
            <a:r>
              <a:rPr lang="en-US" sz="1800" dirty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)</a:t>
            </a:r>
            <a:r>
              <a:rPr lang="zh-CN" altLang="en-US" sz="1800" dirty="0"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；</a:t>
            </a:r>
            <a:endParaRPr lang="zh-CN" altLang="en-US" sz="1800" dirty="0"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marL="179705" lvl="1" indent="-285750" fontAlgn="auto">
              <a:buFont typeface="Wingdings" panose="05000000000000000000" charset="0"/>
              <a:buChar char=""/>
            </a:pPr>
            <a:endParaRPr lang="zh-CN" altLang="en-US" sz="1800" dirty="0" smtClean="0">
              <a:solidFill>
                <a:schemeClr val="accent2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  <a:p>
            <a:pPr marL="179705" lvl="1" indent="-285750" fontAlgn="auto">
              <a:buFont typeface="Wingdings" panose="05000000000000000000" charset="0"/>
              <a:buChar char=""/>
            </a:pPr>
            <a:r>
              <a:rPr lang="zh-CN" altLang="en-US" sz="1800" dirty="0" smtClean="0">
                <a:solidFill>
                  <a:schemeClr val="accent2"/>
                </a:solidFill>
                <a:latin typeface="Microsoft YaHei Regular" panose="020B0503020204020204" charset="-122"/>
                <a:ea typeface="Microsoft YaHei Regular" panose="020B0503020204020204" charset="-122"/>
                <a:cs typeface="Microsoft YaHei Regular" panose="020B0503020204020204" charset="-122"/>
                <a:sym typeface="+mn-ea"/>
              </a:rPr>
              <a:t>节点自身的信息不会被考虑；</a:t>
            </a:r>
            <a:endParaRPr lang="zh-CN" altLang="en-US" sz="1800" dirty="0" smtClean="0">
              <a:solidFill>
                <a:schemeClr val="accent2"/>
              </a:solidFill>
              <a:latin typeface="Microsoft YaHei Regular" panose="020B0503020204020204" charset="-122"/>
              <a:ea typeface="Microsoft YaHei Regular" panose="020B0503020204020204" charset="-122"/>
              <a:cs typeface="Microsoft YaHei Regular" panose="020B0503020204020204" charset="-122"/>
              <a:sym typeface="+mn-e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6171" y="2348054"/>
            <a:ext cx="5992640" cy="25888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55345" y="5045710"/>
            <a:ext cx="7432675" cy="508635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anchor="ctr" anchorCtr="0" compatLnSpc="1">
            <a:noAutofit/>
          </a:bodyPr>
          <a:p>
            <a:pPr algn="l"/>
            <a:r>
              <a:rPr lang="zh-CN" altLang="en-US" sz="1800" dirty="0" smtClean="0">
                <a:solidFill>
                  <a:srgbClr val="FF0000"/>
                </a:solidFill>
                <a:latin typeface="Microsoft YaHei" panose="020B0503020204020204" charset="-122"/>
                <a:ea typeface="Microsoft YaHei" panose="020B0503020204020204" charset="-122"/>
                <a:cs typeface="黑体" panose="02010600030101010101" charset="-122"/>
              </a:rPr>
              <a:t>目标</a:t>
            </a:r>
            <a:r>
              <a:rPr lang="zh-CN" altLang="en-US" sz="18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：在原始网络空间</a:t>
            </a:r>
            <a:r>
              <a:rPr lang="zh-CN" altLang="en-US" sz="1800" dirty="0" smtClean="0">
                <a:solidFill>
                  <a:srgbClr val="FF0000"/>
                </a:solidFill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相似</a:t>
            </a:r>
            <a:r>
              <a:rPr lang="zh-CN" altLang="en-US" sz="18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的节点</a:t>
            </a:r>
            <a:r>
              <a:rPr lang="en-US" altLang="zh-CN" sz="18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  <a:sym typeface="+mn-ea"/>
              </a:rPr>
              <a:t>u</a:t>
            </a:r>
            <a:r>
              <a:rPr lang="zh-CN" altLang="en-US" sz="18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  <a:sym typeface="+mn-ea"/>
              </a:rPr>
              <a:t>和</a:t>
            </a:r>
            <a:r>
              <a:rPr lang="en-US" altLang="zh-CN" sz="18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  <a:sym typeface="+mn-ea"/>
              </a:rPr>
              <a:t>v</a:t>
            </a:r>
            <a:r>
              <a:rPr lang="zh-CN" altLang="en-US" sz="18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  <a:sym typeface="+mn-ea"/>
              </a:rPr>
              <a:t>，</a:t>
            </a:r>
            <a:r>
              <a:rPr lang="zh-CN" altLang="en-US" sz="18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通过</a:t>
            </a:r>
            <a:r>
              <a:rPr lang="zh-CN" altLang="en-US" sz="1800" dirty="0" smtClean="0">
                <a:solidFill>
                  <a:srgbClr val="FF0000"/>
                </a:solidFill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编码器，</a:t>
            </a:r>
            <a:r>
              <a:rPr lang="zh-CN" altLang="en-US" sz="1800" dirty="0" smtClean="0">
                <a:latin typeface="Microsoft YaHei Regular" panose="020B0503020204020204" charset="-122"/>
                <a:ea typeface="Microsoft YaHei Regular" panose="020B0503020204020204" charset="-122"/>
                <a:cs typeface="黑体" panose="02010600030101010101" charset="-122"/>
              </a:rPr>
              <a:t>在向量空间也是相似的</a:t>
            </a:r>
            <a:endParaRPr lang="zh-CN" altLang="en-US" sz="1800" dirty="0" smtClean="0">
              <a:latin typeface="Microsoft YaHei Regular" panose="020B0503020204020204" charset="-122"/>
              <a:ea typeface="Microsoft YaHei Regular" panose="020B0503020204020204" charset="-122"/>
              <a:cs typeface="黑体" panose="0201060003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565" y="728345"/>
            <a:ext cx="1111885" cy="110236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Flytek_蓝色2016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002060"/>
          </a:solidFill>
        </a:ln>
      </a:spPr>
      <a:bodyPr/>
      <a:lstStyle>
        <a:defPPr>
          <a:defRPr lang="en-US" altLang="zh-CN" sz="1400" b="1">
            <a:solidFill>
              <a:srgbClr val="FF0000"/>
            </a:solidFill>
            <a:latin typeface="Microsoft YaHei" panose="020B0503020204020204" charset="-122"/>
            <a:ea typeface="Microsoft YaHei" panose="020B0503020204020204" charset="-122"/>
          </a:defRPr>
        </a:defPPr>
      </a:lstStyle>
      <a:style>
        <a:lnRef idx="2">
          <a:scrgbClr r="0" g="0" b="0"/>
        </a:lnRef>
        <a:fillRef idx="0">
          <a:scrgbClr r="0" g="0" b="0"/>
        </a:fillRef>
        <a:effectRef idx="0">
          <a:schemeClr val="accent1">
            <a:hueOff val="0"/>
            <a:satOff val="0"/>
            <a:lumOff val="0"/>
            <a:alphaOff val="0"/>
          </a:schemeClr>
        </a:effectRef>
        <a:fontRef idx="minor">
          <a:schemeClr val="tx1">
            <a:hueOff val="0"/>
            <a:satOff val="0"/>
            <a:lumOff val="0"/>
            <a:alphaOff val="0"/>
          </a:schemeClr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556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9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  <a:txDef>
      <a:spPr>
        <a:noFill/>
        <a:ln>
          <a:noFill/>
        </a:ln>
      </a:spPr>
      <a:bodyPr vert="horz" wrap="none" lIns="61529" tIns="0" rIns="0" bIns="0" numCol="1" anchor="ctr" anchorCtr="0" compatLnSpc="1">
        <a:noAutofit/>
      </a:bodyPr>
      <a:lstStyle>
        <a:defPPr>
          <a:defRPr lang="zh-CN" altLang="en-US" sz="2000" dirty="0" smtClean="0">
            <a:latin typeface="黑体" panose="02010600030101010101" charset="-122"/>
            <a:ea typeface="黑体" panose="02010600030101010101" charset="-122"/>
            <a:cs typeface="黑体" panose="02010600030101010101" charset="-122"/>
          </a:defRPr>
        </a:defPPr>
      </a:lstStyle>
    </a:txDef>
  </a:objectDefaults>
  <a:extraClrSchemeLst>
    <a:extraClrScheme>
      <a:clrScheme name="讯飞ppt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讯飞ppt3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讯飞ppt3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讯飞ppt3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讯飞ppt3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讯飞ppt3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讯飞ppt3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7590</Words>
  <Application>WPS 文字</Application>
  <PresentationFormat>全屏显示(16:10)</PresentationFormat>
  <Paragraphs>873</Paragraphs>
  <Slides>65</Slides>
  <Notes>21</Notes>
  <HiddenSlides>0</HiddenSlides>
  <MMClips>5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93" baseType="lpstr">
      <vt:lpstr>Arial</vt:lpstr>
      <vt:lpstr>方正书宋_GBK</vt:lpstr>
      <vt:lpstr>Wingdings</vt:lpstr>
      <vt:lpstr>Microsoft YaHei</vt:lpstr>
      <vt:lpstr>汉仪旗黑</vt:lpstr>
      <vt:lpstr>Times New Roman</vt:lpstr>
      <vt:lpstr>宋体</vt:lpstr>
      <vt:lpstr>汉仪书宋二KW</vt:lpstr>
      <vt:lpstr>黑体</vt:lpstr>
      <vt:lpstr>汉仪中黑KW</vt:lpstr>
      <vt:lpstr>微软雅黑</vt:lpstr>
      <vt:lpstr>方正大黑简体</vt:lpstr>
      <vt:lpstr>苹方-简</vt:lpstr>
      <vt:lpstr>Microsoft YaHei Regular</vt:lpstr>
      <vt:lpstr>Wingdings</vt:lpstr>
      <vt:lpstr>Helvetica Neue Light</vt:lpstr>
      <vt:lpstr>Open Sans</vt:lpstr>
      <vt:lpstr>Cambria Math</vt:lpstr>
      <vt:lpstr>Kingsoft Math</vt:lpstr>
      <vt:lpstr>宋体</vt:lpstr>
      <vt:lpstr>Times New Roman Regular</vt:lpstr>
      <vt:lpstr>Helvetica Neue</vt:lpstr>
      <vt:lpstr>宋体</vt:lpstr>
      <vt:lpstr>Arial Unicode MS</vt:lpstr>
      <vt:lpstr>Thonburi</vt:lpstr>
      <vt:lpstr>DengXian</vt:lpstr>
      <vt:lpstr>汉仪中等线KW</vt:lpstr>
      <vt:lpstr>iFlytek_蓝色2016</vt:lpstr>
      <vt:lpstr>Graph Neural Network</vt:lpstr>
      <vt:lpstr>目录</vt:lpstr>
      <vt:lpstr>目录</vt:lpstr>
      <vt:lpstr>Graph &amp; Network：真实世界中的网络</vt:lpstr>
      <vt:lpstr>Graph：图结构在实际应用中的难点</vt:lpstr>
      <vt:lpstr>Graph：图表示学习的历史</vt:lpstr>
      <vt:lpstr>目录</vt:lpstr>
      <vt:lpstr>Node Embedding</vt:lpstr>
      <vt:lpstr>Node Embedding：数学定义</vt:lpstr>
      <vt:lpstr>Node Embedding：目标定义</vt:lpstr>
      <vt:lpstr>Node Embedding：Encoder定义</vt:lpstr>
      <vt:lpstr>Node Embedding：Similarity定义</vt:lpstr>
      <vt:lpstr>Node Embedding：Similarity定义</vt:lpstr>
      <vt:lpstr>Node Embedding：Similarity定义</vt:lpstr>
      <vt:lpstr>Node Embedding：Similarity定义</vt:lpstr>
      <vt:lpstr>Node Embedding：Similarity定义</vt:lpstr>
      <vt:lpstr>Node Embedding：Similarity定义</vt:lpstr>
      <vt:lpstr>Node Embedding：Similarity定义</vt:lpstr>
      <vt:lpstr>Node Embedding：Similarity定义</vt:lpstr>
      <vt:lpstr>Node Embedding：Similarity定义</vt:lpstr>
      <vt:lpstr>Node Embedding：Similarity定义</vt:lpstr>
      <vt:lpstr>Node Embedding：Similarity定义</vt:lpstr>
      <vt:lpstr>Node Embedding：Similarity定义</vt:lpstr>
      <vt:lpstr>Node Embedding：Similarity定义</vt:lpstr>
      <vt:lpstr>Node Embedding：小结</vt:lpstr>
      <vt:lpstr>Node Embedding：</vt:lpstr>
      <vt:lpstr>Node Embedding：From Shallow to Deep</vt:lpstr>
      <vt:lpstr>目录</vt:lpstr>
      <vt:lpstr>Graph Neural Network：数学定义</vt:lpstr>
      <vt:lpstr>Graph Neural Network：核心思想</vt:lpstr>
      <vt:lpstr>Graph Neural Network：核心思想</vt:lpstr>
      <vt:lpstr>Graph Neural Network：聚合函数的选择</vt:lpstr>
      <vt:lpstr>Graph Neural Network：聚合函数的选择</vt:lpstr>
      <vt:lpstr>Graph Neural Network：聚合函数的选择</vt:lpstr>
      <vt:lpstr>Graph Neural Network：聚合函数的选择</vt:lpstr>
      <vt:lpstr>Graph Neural Network：GraphSAGE</vt:lpstr>
      <vt:lpstr>Graph Neural Network：GraphSAGE</vt:lpstr>
      <vt:lpstr>Graph Neural Network：GraphSAGE</vt:lpstr>
      <vt:lpstr>Graph Neural Network：GAT</vt:lpstr>
      <vt:lpstr>Graph Neural Network：小结</vt:lpstr>
      <vt:lpstr>Graph Neural Network：思考</vt:lpstr>
      <vt:lpstr>Graph Neural Network VS Node Embedding</vt:lpstr>
      <vt:lpstr>目录</vt:lpstr>
      <vt:lpstr>NLP相关应用：</vt:lpstr>
      <vt:lpstr>NLP相关应用：自然语言处理中图结构</vt:lpstr>
      <vt:lpstr>NLP相关应用：将图结构应用到实际任务</vt:lpstr>
      <vt:lpstr>NLP相关应用：Text Classification</vt:lpstr>
      <vt:lpstr>NLP相关应用：Text Classification</vt:lpstr>
      <vt:lpstr>NLP相关应用：Text Classification</vt:lpstr>
      <vt:lpstr>NLP相关应用：Text Classification</vt:lpstr>
      <vt:lpstr>NLP相关应用：Information Extraction </vt:lpstr>
      <vt:lpstr>NLP相关应用：Information Extraction </vt:lpstr>
      <vt:lpstr>NLP相关应用：Information Extraction </vt:lpstr>
      <vt:lpstr>NLP相关应用：Information Extraction </vt:lpstr>
      <vt:lpstr>NLP相关应用：Information Extraction </vt:lpstr>
      <vt:lpstr>NLP相关应用：Information Extraction </vt:lpstr>
      <vt:lpstr>NLP相关应用：Information Extraction </vt:lpstr>
      <vt:lpstr>NLP相关应用：Text Generation</vt:lpstr>
      <vt:lpstr>NLP相关应用：Text Generation</vt:lpstr>
      <vt:lpstr>NLP相关应用：Text Generation</vt:lpstr>
      <vt:lpstr>NLP相关应用：Text Generation</vt:lpstr>
      <vt:lpstr>NLP相关应用：小结</vt:lpstr>
      <vt:lpstr>目录</vt:lpstr>
      <vt:lpstr>总结</vt:lpstr>
      <vt:lpstr>总结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热烈欢迎 安徽省政府质量奖现场评审领导和专家 莅临科大讯飞评审和指导</dc:title>
  <dc:creator>琦 丁</dc:creator>
  <cp:lastModifiedBy>hua</cp:lastModifiedBy>
  <cp:revision>3728</cp:revision>
  <dcterms:created xsi:type="dcterms:W3CDTF">2020-08-16T14:24:29Z</dcterms:created>
  <dcterms:modified xsi:type="dcterms:W3CDTF">2020-08-16T14:24:29Z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2052-2.5.0.4070</vt:lpwstr>
  </property>
</Properties>
</file>